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1777" r:id="rId2"/>
    <p:sldId id="1824" r:id="rId3"/>
    <p:sldId id="1812" r:id="rId4"/>
    <p:sldId id="1821" r:id="rId5"/>
    <p:sldId id="1822" r:id="rId6"/>
    <p:sldId id="1823" r:id="rId7"/>
    <p:sldId id="1825" r:id="rId8"/>
    <p:sldId id="1836" r:id="rId9"/>
    <p:sldId id="1835" r:id="rId10"/>
    <p:sldId id="1837" r:id="rId11"/>
    <p:sldId id="1838" r:id="rId12"/>
    <p:sldId id="1839" r:id="rId13"/>
    <p:sldId id="1840" r:id="rId14"/>
    <p:sldId id="1845" r:id="rId15"/>
    <p:sldId id="1848" r:id="rId16"/>
    <p:sldId id="1849" r:id="rId17"/>
    <p:sldId id="1851" r:id="rId18"/>
    <p:sldId id="1850" r:id="rId19"/>
    <p:sldId id="1853" r:id="rId20"/>
    <p:sldId id="1855" r:id="rId21"/>
    <p:sldId id="1856" r:id="rId22"/>
    <p:sldId id="1857" r:id="rId23"/>
    <p:sldId id="1858" r:id="rId24"/>
    <p:sldId id="1859" r:id="rId25"/>
    <p:sldId id="1860" r:id="rId26"/>
    <p:sldId id="1861" r:id="rId27"/>
    <p:sldId id="1862" r:id="rId28"/>
    <p:sldId id="1864" r:id="rId29"/>
    <p:sldId id="1865" r:id="rId30"/>
    <p:sldId id="1866" r:id="rId31"/>
    <p:sldId id="1867" r:id="rId32"/>
    <p:sldId id="1868" r:id="rId33"/>
    <p:sldId id="1869" r:id="rId34"/>
    <p:sldId id="1870" r:id="rId35"/>
    <p:sldId id="1871" r:id="rId36"/>
    <p:sldId id="187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388"/>
    <p:restoredTop sz="96327"/>
  </p:normalViewPr>
  <p:slideViewPr>
    <p:cSldViewPr snapToGrid="0" snapToObjects="1">
      <p:cViewPr>
        <p:scale>
          <a:sx n="148" d="100"/>
          <a:sy n="148" d="100"/>
        </p:scale>
        <p:origin x="1120" y="1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11/24/20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New York Times - </a:t>
            </a:r>
            <a:r>
              <a:rPr lang="en-US" sz="1200" b="0" i="0" u="none" strike="noStrike" kern="1200">
                <a:solidFill>
                  <a:schemeClr val="tx1"/>
                </a:solidFill>
                <a:effectLst/>
                <a:latin typeface="+mn-lt"/>
                <a:ea typeface="+mn-ea"/>
                <a:cs typeface="+mn-cs"/>
              </a:rPr>
              <a:t>July 13, 1958</a:t>
            </a:r>
            <a:r>
              <a:rPr lang="en-US" sz="1200" b="1" i="0" u="none" strike="noStrike" kern="1200" baseline="0">
                <a:solidFill>
                  <a:schemeClr val="tx1"/>
                </a:solidFill>
                <a:effectLst/>
                <a:latin typeface="+mn-lt"/>
                <a:ea typeface="+mn-ea"/>
                <a:cs typeface="+mn-cs"/>
              </a:rPr>
              <a:t> “</a:t>
            </a:r>
            <a:r>
              <a:rPr lang="en-US" sz="1200" b="1" i="0" u="none" strike="noStrike" kern="1200">
                <a:solidFill>
                  <a:schemeClr val="tx1"/>
                </a:solidFill>
                <a:effectLst/>
                <a:latin typeface="+mn-lt"/>
                <a:ea typeface="+mn-ea"/>
                <a:cs typeface="+mn-cs"/>
              </a:rPr>
              <a:t>Electronic 'Brain' Teaches Itself”</a:t>
            </a:r>
          </a:p>
          <a:p>
            <a:r>
              <a:rPr lang="en-US" sz="1200" b="0" i="0" u="none" strike="noStrike" kern="1200">
                <a:solidFill>
                  <a:schemeClr val="tx1"/>
                </a:solidFill>
                <a:effectLst/>
                <a:latin typeface="+mn-lt"/>
                <a:ea typeface="+mn-ea"/>
                <a:cs typeface="+mn-cs"/>
              </a:rPr>
              <a:t>The Navy last week demonstrated the embryo of an electronic computer named the Perceptron which, when completed in about a year, is expected to be the first non-living mechanism able to "perceive, recognize and identify its surroundings without human training or control."</a:t>
            </a: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936027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63437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3351185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038693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introduce networks with cycles, called </a:t>
            </a:r>
            <a:r>
              <a:rPr lang="en-US" sz="1200" b="1" kern="1200" dirty="0">
                <a:solidFill>
                  <a:schemeClr val="tx1"/>
                </a:solidFill>
                <a:effectLst/>
                <a:latin typeface="+mn-lt"/>
                <a:ea typeface="+mn-ea"/>
                <a:cs typeface="+mn-cs"/>
              </a:rPr>
              <a:t>recurrent neural networks</a:t>
            </a:r>
            <a:r>
              <a:rPr lang="en-US" sz="1200" b="0" kern="1200" dirty="0">
                <a:solidFill>
                  <a:schemeClr val="tx1"/>
                </a:solidFill>
                <a:effectLst/>
                <a:latin typeface="+mn-lt"/>
                <a:ea typeface="+mn-ea"/>
                <a:cs typeface="+mn-cs"/>
              </a:rPr>
              <a:t> Later.</a:t>
            </a:r>
            <a:r>
              <a:rPr lang="en-US" sz="1200" b="1" kern="120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historical reasons multilayer networks, especially feedforward networks, are sometimes called </a:t>
            </a:r>
            <a:r>
              <a:rPr lang="en-US" sz="1200" b="0" kern="1200" dirty="0">
                <a:solidFill>
                  <a:schemeClr val="tx1"/>
                </a:solidFill>
                <a:effectLst/>
                <a:latin typeface="+mn-lt"/>
                <a:ea typeface="+mn-ea"/>
                <a:cs typeface="+mn-cs"/>
              </a:rPr>
              <a:t>multi-layer </a:t>
            </a:r>
            <a:r>
              <a:rPr lang="en-US" sz="1200" b="0" kern="1200" dirty="0" err="1">
                <a:solidFill>
                  <a:schemeClr val="tx1"/>
                </a:solidFill>
                <a:effectLst/>
                <a:latin typeface="+mn-lt"/>
                <a:ea typeface="+mn-ea"/>
                <a:cs typeface="+mn-cs"/>
              </a:rPr>
              <a:t>perceptrons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MLP</a:t>
            </a:r>
            <a:r>
              <a:rPr lang="en-US" sz="1200" kern="1200" dirty="0">
                <a:solidFill>
                  <a:schemeClr val="tx1"/>
                </a:solidFill>
                <a:effectLst/>
                <a:latin typeface="+mn-lt"/>
                <a:ea typeface="+mn-ea"/>
                <a:cs typeface="+mn-cs"/>
              </a:rPr>
              <a:t>s); this is a technical misnomer, since the units in modern multilayer networks aren’t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are purely linear, but modern networks are made up of units with non-</a:t>
            </a:r>
            <a:r>
              <a:rPr lang="en-US" sz="1200" kern="1200" dirty="0" err="1">
                <a:solidFill>
                  <a:schemeClr val="tx1"/>
                </a:solidFill>
                <a:effectLst/>
                <a:latin typeface="+mn-lt"/>
                <a:ea typeface="+mn-ea"/>
                <a:cs typeface="+mn-cs"/>
              </a:rPr>
              <a:t>linearities</a:t>
            </a:r>
            <a:r>
              <a:rPr lang="en-US" sz="1200" kern="1200" dirty="0">
                <a:solidFill>
                  <a:schemeClr val="tx1"/>
                </a:solidFill>
                <a:effectLst/>
                <a:latin typeface="+mn-lt"/>
                <a:ea typeface="+mn-ea"/>
                <a:cs typeface="+mn-cs"/>
              </a:rPr>
              <a:t> like </a:t>
            </a:r>
            <a:r>
              <a:rPr lang="en-US" sz="1200" kern="1200" dirty="0" err="1">
                <a:solidFill>
                  <a:schemeClr val="tx1"/>
                </a:solidFill>
                <a:effectLst/>
                <a:latin typeface="+mn-lt"/>
                <a:ea typeface="+mn-ea"/>
                <a:cs typeface="+mn-cs"/>
              </a:rPr>
              <a:t>sigmoids</a:t>
            </a:r>
            <a:r>
              <a:rPr lang="en-US" sz="1200" kern="1200" dirty="0">
                <a:solidFill>
                  <a:schemeClr val="tx1"/>
                </a:solidFill>
                <a:effectLst/>
                <a:latin typeface="+mn-lt"/>
                <a:ea typeface="+mn-ea"/>
                <a:cs typeface="+mn-cs"/>
              </a:rPr>
              <a:t>), but at some point the name stuck.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core of the neural network is the </a:t>
            </a:r>
            <a:r>
              <a:rPr lang="en-US" sz="1200" b="0" kern="1200" dirty="0">
                <a:solidFill>
                  <a:schemeClr val="tx1"/>
                </a:solidFill>
                <a:effectLst/>
                <a:latin typeface="+mn-lt"/>
                <a:ea typeface="+mn-ea"/>
                <a:cs typeface="+mn-cs"/>
              </a:rPr>
              <a:t>hidden layer </a:t>
            </a:r>
            <a:r>
              <a:rPr lang="en-US" sz="1200" kern="1200" dirty="0">
                <a:solidFill>
                  <a:schemeClr val="tx1"/>
                </a:solidFill>
                <a:effectLst/>
                <a:latin typeface="+mn-lt"/>
                <a:ea typeface="+mn-ea"/>
                <a:cs typeface="+mn-cs"/>
              </a:rPr>
              <a:t>formed of </a:t>
            </a:r>
            <a:r>
              <a:rPr lang="en-US" sz="1200" b="1" kern="1200" dirty="0">
                <a:solidFill>
                  <a:schemeClr val="tx1"/>
                </a:solidFill>
                <a:effectLst/>
                <a:latin typeface="+mn-lt"/>
                <a:ea typeface="+mn-ea"/>
                <a:cs typeface="+mn-cs"/>
              </a:rPr>
              <a:t>hidden units</a:t>
            </a:r>
            <a:r>
              <a:rPr lang="en-US" sz="1200" kern="1200" dirty="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a:solidFill>
                  <a:schemeClr val="tx1"/>
                </a:solidFill>
                <a:effectLst/>
                <a:latin typeface="+mn-lt"/>
                <a:ea typeface="+mn-ea"/>
                <a:cs typeface="+mn-cs"/>
              </a:rPr>
              <a:t>fully-connected</a:t>
            </a:r>
            <a:r>
              <a:rPr lang="en-US" sz="1200" kern="1200" dirty="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4142887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3021892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464130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3897110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216409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gradient descent requires knowing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the vector that contains the partial derivative of the loss function with respect to each of the parameters. Here is one part where learning for neural networks is more complex than for logistic logistic regression. In logistic regression, for each observation we could directly compute the derivative of the loss function with respect to an individual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But for neural networks, with millions of parameters in many layers, it’s much harder to see how to compute the partial derivative of some weight in layer 1 when the loss is attached to some much later layer. How do we partial out the loss over all those intermediate layers? </a:t>
            </a:r>
            <a:endParaRPr lang="en-US" dirty="0"/>
          </a:p>
          <a:p>
            <a:r>
              <a:rPr lang="en-US" sz="1200" kern="1200" dirty="0">
                <a:solidFill>
                  <a:schemeClr val="tx1"/>
                </a:solidFill>
                <a:effectLst/>
                <a:latin typeface="+mn-lt"/>
                <a:ea typeface="+mn-ea"/>
                <a:cs typeface="+mn-cs"/>
              </a:rPr>
              <a:t>The answer is the algorithm called </a:t>
            </a:r>
            <a:r>
              <a:rPr lang="en-US" sz="1200" b="1" kern="1200" dirty="0">
                <a:solidFill>
                  <a:schemeClr val="tx1"/>
                </a:solidFill>
                <a:effectLst/>
                <a:latin typeface="+mn-lt"/>
                <a:ea typeface="+mn-ea"/>
                <a:cs typeface="+mn-cs"/>
              </a:rPr>
              <a:t>error backpropagation </a:t>
            </a:r>
            <a:r>
              <a:rPr lang="en-US" sz="1200" kern="1200" dirty="0">
                <a:solidFill>
                  <a:schemeClr val="tx1"/>
                </a:solidFill>
                <a:effectLst/>
                <a:latin typeface="+mn-lt"/>
                <a:ea typeface="+mn-ea"/>
                <a:cs typeface="+mn-cs"/>
              </a:rPr>
              <a:t>or </a:t>
            </a:r>
            <a:r>
              <a:rPr lang="en-US" sz="1200" b="1" kern="1200" dirty="0">
                <a:solidFill>
                  <a:schemeClr val="tx1"/>
                </a:solidFill>
                <a:effectLst/>
                <a:latin typeface="+mn-lt"/>
                <a:ea typeface="+mn-ea"/>
                <a:cs typeface="+mn-cs"/>
              </a:rPr>
              <a:t>reverse differentiation</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4099008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the denominator is the number 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3076435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As the name suggests, neural networks were inspired by the brain’s computation mechanism, which consists of computation units called neurons. While the connections between artificial neural networks and the brain are in fact rather slim, we repeat the metaphor here for complete- ness. In the metaphor, a neuron is a computational unit that has scalar inputs and outputs. Each input has an associated weight. e neuron multiplies each input by its weight, and then sums1 them, applies a nonlinear function to the result, and passes it to its output. Figure 4.1 shows such a neuron.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2252757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a:t>
            </a:r>
            <a:r>
              <a:rPr lang="en-US" baseline="0"/>
              <a:t>the denominator is the number </a:t>
            </a:r>
            <a:r>
              <a:rPr lang="en-US" baseline="0" dirty="0"/>
              <a:t>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24993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 is</a:t>
            </a:r>
            <a:r>
              <a:rPr lang="en-US" sz="1200" kern="1200" baseline="0" dirty="0">
                <a:solidFill>
                  <a:schemeClr val="tx1"/>
                </a:solidFill>
                <a:effectLst/>
                <a:latin typeface="+mn-lt"/>
                <a:ea typeface="+mn-ea"/>
                <a:cs typeface="+mn-cs"/>
              </a:rPr>
              <a:t> as shown on the </a:t>
            </a:r>
            <a:r>
              <a:rPr lang="en-US" sz="1200" kern="1200" baseline="0" dirty="0" err="1">
                <a:solidFill>
                  <a:schemeClr val="tx1"/>
                </a:solidFill>
                <a:effectLst/>
                <a:latin typeface="+mn-lt"/>
                <a:ea typeface="+mn-ea"/>
                <a:cs typeface="+mn-cs"/>
              </a:rPr>
              <a:t>righ</a:t>
            </a:r>
            <a:r>
              <a:rPr lang="en-US" sz="1200" kern="1200" baseline="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3793506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simplest use of computation graphs is to compute the value of the function with some given inputs. For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and we’ve shown the result of the </a:t>
            </a:r>
            <a:r>
              <a:rPr lang="en-US" sz="1200" b="0" kern="1200" dirty="0">
                <a:solidFill>
                  <a:schemeClr val="tx1"/>
                </a:solidFill>
                <a:effectLst/>
                <a:latin typeface="+mn-lt"/>
                <a:ea typeface="+mn-ea"/>
                <a:cs typeface="+mn-cs"/>
              </a:rPr>
              <a:t>forward pass </a:t>
            </a:r>
            <a:r>
              <a:rPr lang="en-US" sz="1200" kern="1200" dirty="0">
                <a:solidFill>
                  <a:schemeClr val="tx1"/>
                </a:solidFill>
                <a:effectLst/>
                <a:latin typeface="+mn-lt"/>
                <a:ea typeface="+mn-ea"/>
                <a:cs typeface="+mn-cs"/>
              </a:rPr>
              <a:t>to compute the result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(3, 1, −2) = 10. In the forward pass of a computation graph, we apply each operation left to right, passing the outputs of each computation as the input to the next node.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3575345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is used to compute the derivatives that we’ll need for the weight update. In this example our goal is to compute the derivative of the output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with respect to each of the input variables, i.e.,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br>
              <a:rPr lang="en-US" sz="1200" i="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and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derivative ∂</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tells us how much a small change in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affects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1692928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Suppose we are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3713966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1971715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522416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3434822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right to left, multiplying the necessary partials to result in the final derivative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 ∂</a:t>
            </a:r>
            <a:r>
              <a:rPr lang="en-US" sz="1200" i="1" kern="1200" dirty="0">
                <a:solidFill>
                  <a:schemeClr val="tx1"/>
                </a:solidFill>
                <a:effectLst/>
                <a:latin typeface="+mn-lt"/>
                <a:ea typeface="+mn-ea"/>
                <a:cs typeface="+mn-cs"/>
              </a:rPr>
              <a:t>L </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way to the input variables.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In</a:t>
            </a:r>
            <a:r>
              <a:rPr lang="en-US" sz="1200" kern="1200" baseline="0" dirty="0">
                <a:solidFill>
                  <a:schemeClr val="tx1"/>
                </a:solidFill>
                <a:effectLst/>
                <a:latin typeface="+mn-lt"/>
                <a:ea typeface="+mn-ea"/>
                <a:cs typeface="+mn-cs"/>
              </a:rPr>
              <a:t> this figure, </a:t>
            </a: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2997525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sz="1200" kern="1200" dirty="0">
                <a:solidFill>
                  <a:schemeClr val="tx1"/>
                </a:solidFill>
                <a:effectLst/>
                <a:latin typeface="+mn-lt"/>
                <a:ea typeface="+mn-ea"/>
                <a:cs typeface="+mn-cs"/>
              </a:rPr>
              <a:t>shows a sample computation graph for a 2-layer neural network with layers</a:t>
            </a:r>
            <a:r>
              <a:rPr lang="en-US" sz="1200" kern="1200" baseline="0" dirty="0">
                <a:solidFill>
                  <a:schemeClr val="tx1"/>
                </a:solidFill>
                <a:effectLst/>
                <a:latin typeface="+mn-lt"/>
                <a:ea typeface="+mn-ea"/>
                <a:cs typeface="+mn-cs"/>
              </a:rPr>
              <a:t> of size</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0 = 2,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1 = 2, and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2 = 1.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Assuming binary classification and hence using a sigmoid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output unit for simplicity. The function that the computation graph is computing is: given</a:t>
            </a:r>
            <a:r>
              <a:rPr lang="en-US" sz="1200" kern="1200" baseline="0" dirty="0">
                <a:solidFill>
                  <a:schemeClr val="tx1"/>
                </a:solidFill>
                <a:effectLst/>
                <a:latin typeface="+mn-lt"/>
                <a:ea typeface="+mn-ea"/>
                <a:cs typeface="+mn-cs"/>
              </a:rPr>
              <a:t> by these equations in the lower right.  </a:t>
            </a:r>
          </a:p>
          <a:p>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weights that need updating (those for which we need to know the partial derivative of the loss function) are shown in orange. In order to do the backward pass, we’ll need to know the derivatives of all the functions in the graph. The derivative of the sigmoid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 </a:t>
            </a:r>
          </a:p>
          <a:p>
            <a:pPr marL="0" marR="0" indent="0" algn="l" defTabSz="914400" rtl="0" eaLnBrk="1" fontAlgn="auto" latinLnBrk="0" hangingPunct="1">
              <a:lnSpc>
                <a:spcPct val="100000"/>
              </a:lnSpc>
              <a:spcBef>
                <a:spcPts val="0"/>
              </a:spcBef>
              <a:spcAft>
                <a:spcPts val="0"/>
              </a:spcAft>
              <a:buClrTx/>
              <a:buSzTx/>
              <a:buFontTx/>
              <a:buNone/>
              <a:tabLst/>
              <a:defRPr/>
            </a:pPr>
            <a:r>
              <a:rPr lang="is-IS" sz="1200" i="1" kern="1200" dirty="0">
                <a:solidFill>
                  <a:schemeClr val="tx1"/>
                </a:solidFill>
                <a:effectLst/>
                <a:latin typeface="+mn-lt"/>
                <a:ea typeface="+mn-ea"/>
                <a:cs typeface="+mn-cs"/>
              </a:rPr>
              <a:t>d</a:t>
            </a:r>
            <a:r>
              <a:rPr lang="is-IS" sz="1200" kern="1200" dirty="0">
                <a:solidFill>
                  <a:schemeClr val="tx1"/>
                </a:solidFill>
                <a:effectLst/>
                <a:latin typeface="+mn-lt"/>
                <a:ea typeface="+mn-ea"/>
                <a:cs typeface="+mn-cs"/>
              </a:rPr>
              <a:t>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r>
              <a:rPr lang="is-IS" sz="1200" i="1" kern="1200" dirty="0">
                <a:solidFill>
                  <a:schemeClr val="tx1"/>
                </a:solidFill>
                <a:effectLst/>
                <a:latin typeface="+mn-lt"/>
                <a:ea typeface="+mn-ea"/>
                <a:cs typeface="+mn-cs"/>
              </a:rPr>
              <a:t>dz </a:t>
            </a:r>
            <a:r>
              <a:rPr lang="is-IS" sz="1200" kern="1200" dirty="0">
                <a:solidFill>
                  <a:schemeClr val="tx1"/>
                </a:solidFill>
                <a:effectLst/>
                <a:latin typeface="+mn-lt"/>
                <a:ea typeface="+mn-ea"/>
                <a:cs typeface="+mn-cs"/>
              </a:rPr>
              <a:t> = 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)(1−σ(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endParaRPr lang="is-I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286223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neurons are connected to each other, forming a network: the output of a neuron may feed into the inputs of one or more neurons. Such networks were shown to be very capable computational devices. If the weights are set correctly, a neural network with enough neurons and a nonlinear activation function can approximate a very wide range of mathematical functions (we will be more precise about this later). </a:t>
            </a:r>
          </a:p>
          <a:p>
            <a:endParaRPr lang="en-US"/>
          </a:p>
          <a:p>
            <a:r>
              <a:rPr lang="en-US" sz="1200" kern="1200">
                <a:solidFill>
                  <a:schemeClr val="tx1"/>
                </a:solidFill>
                <a:effectLst/>
                <a:latin typeface="+mn-lt"/>
                <a:ea typeface="+mn-ea"/>
                <a:cs typeface="+mn-cs"/>
              </a:rPr>
              <a:t>A typical feed-forward neural network may be drawn as shown. Each circle is a neuron, with incoming arrows being the neuron’s inputs and outgoing arrows being the neuron’s outputs. Each arrow carries a weight, reflecting its importance (not shown). Neurons are arranged in layers, reflecting the flow of information. The bottom layer has no incoming arrows, and is </a:t>
            </a: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input to the network. the top-most layer has no outgoing arrows, and is the output of the network. The other layers are considered “hidden.” thee sigmoid shape inside the neurons in the middle layers represent a nonlinear function (i.e., the logistic function) that is applied to the neuron’s value before passing it to the output. In the figure, each neuron is connected to all of the neurons in the next layer—this is called a fully connected layer or an affine layer.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89247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That flip may then cause the behavior of the whole network to change in a very complicated way.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9</a:t>
            </a:fld>
            <a:endParaRPr lang="en-US"/>
          </a:p>
        </p:txBody>
      </p:sp>
    </p:spTree>
    <p:extLst>
      <p:ext uri="{BB962C8B-B14F-4D97-AF65-F5344CB8AC3E}">
        <p14:creationId xmlns:p14="http://schemas.microsoft.com/office/powerpoint/2010/main" val="2153568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To understand the similarity to the perceptron model, suppose </a:t>
            </a:r>
            <a:r>
              <a:rPr lang="en-US" sz="1200" b="0" i="0" u="none" strike="noStrike" kern="1200" err="1">
                <a:solidFill>
                  <a:schemeClr val="tx1"/>
                </a:solidFill>
                <a:effectLst/>
                <a:latin typeface="Arial" charset="0"/>
                <a:ea typeface="+mn-ea"/>
                <a:cs typeface="+mn-cs"/>
              </a:rPr>
              <a:t>z≡w⋅x+bz≡w⋅x+b</a:t>
            </a:r>
            <a:r>
              <a:rPr lang="en-US" sz="1200" b="0" i="0" u="none" strike="noStrike" kern="1200">
                <a:solidFill>
                  <a:schemeClr val="tx1"/>
                </a:solidFill>
                <a:effectLst/>
                <a:latin typeface="Arial" charset="0"/>
                <a:ea typeface="+mn-ea"/>
                <a:cs typeface="+mn-cs"/>
              </a:rPr>
              <a:t> is a large positive number. Then e^−z≈00 and so </a:t>
            </a:r>
            <a:r>
              <a:rPr lang="en-US" sz="1200" b="0" i="0" u="none" strike="noStrike" kern="1200" err="1">
                <a:solidFill>
                  <a:schemeClr val="tx1"/>
                </a:solidFill>
                <a:effectLst/>
                <a:latin typeface="Arial" charset="0"/>
                <a:ea typeface="+mn-ea"/>
                <a:cs typeface="+mn-cs"/>
              </a:rPr>
              <a:t>σ</a:t>
            </a:r>
            <a:r>
              <a:rPr lang="en-US" sz="1200" b="0" i="0" u="none" strike="noStrike" kern="1200">
                <a:solidFill>
                  <a:schemeClr val="tx1"/>
                </a:solidFill>
                <a:effectLst/>
                <a:latin typeface="Arial" charset="0"/>
                <a:ea typeface="+mn-ea"/>
                <a:cs typeface="+mn-cs"/>
              </a:rPr>
              <a:t>(z)≈1. In other words, when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large and positive, the output from the sigmoid neuron is approximately 1, just as it would have been for a perceptron. Suppose on the other hand that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very negative. Then e^−z→∞, and </a:t>
            </a:r>
            <a:r>
              <a:rPr lang="en-US" sz="1200" b="0" i="0" u="none" strike="noStrike" kern="1200" err="1">
                <a:solidFill>
                  <a:schemeClr val="tx1"/>
                </a:solidFill>
                <a:effectLst/>
                <a:latin typeface="Arial" charset="0"/>
                <a:ea typeface="+mn-ea"/>
                <a:cs typeface="+mn-cs"/>
              </a:rPr>
              <a:t>σ</a:t>
            </a:r>
            <a:r>
              <a:rPr lang="en-US" sz="1200" b="0" i="0" u="none" strike="noStrike" kern="1200">
                <a:solidFill>
                  <a:schemeClr val="tx1"/>
                </a:solidFill>
                <a:effectLst/>
                <a:latin typeface="Arial" charset="0"/>
                <a:ea typeface="+mn-ea"/>
                <a:cs typeface="+mn-cs"/>
              </a:rPr>
              <a:t>(z)≈00. So when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very negative, the behavior of a sigmoid neuron also closely approximates a perceptron. It's only when </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of modest size that there's much deviation from the perceptron model.</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10</a:t>
            </a:fld>
            <a:endParaRPr lang="en-US"/>
          </a:p>
        </p:txBody>
      </p:sp>
    </p:spTree>
    <p:extLst>
      <p:ext uri="{BB962C8B-B14F-4D97-AF65-F5344CB8AC3E}">
        <p14:creationId xmlns:p14="http://schemas.microsoft.com/office/powerpoint/2010/main" val="3895890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where the sum is over all the weights, </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and</a:t>
            </a:r>
            <a:r>
              <a:rPr lang="en-US" sz="1200" b="0" i="0" u="none" strike="noStrike" kern="1200" baseline="0">
                <a:solidFill>
                  <a:schemeClr val="tx1"/>
                </a:solidFill>
                <a:effectLst/>
                <a:latin typeface="Arial" charset="0"/>
                <a:ea typeface="+mn-ea"/>
                <a:cs typeface="+mn-cs"/>
              </a:rPr>
              <a:t> bias b </a:t>
            </a:r>
            <a:r>
              <a:rPr lang="en-US" sz="1200" b="0" i="0" u="none" strike="noStrike" kern="1200">
                <a:solidFill>
                  <a:schemeClr val="tx1"/>
                </a:solidFill>
                <a:effectLst/>
                <a:latin typeface="Arial" charset="0"/>
                <a:ea typeface="+mn-ea"/>
                <a:cs typeface="+mn-cs"/>
              </a:rPr>
              <a:t>and ∂output/∂</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is the partial derivative of the output with respect to </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And ∂output/∂b denote </a:t>
            </a:r>
            <a:r>
              <a:rPr lang="en-US" sz="1200" b="0" i="0" u="none" strike="noStrike" kern="1200" baseline="0">
                <a:solidFill>
                  <a:schemeClr val="tx1"/>
                </a:solidFill>
                <a:effectLst/>
                <a:latin typeface="Arial" charset="0"/>
                <a:ea typeface="+mn-ea"/>
                <a:cs typeface="+mn-cs"/>
              </a:rPr>
              <a:t> </a:t>
            </a:r>
            <a:r>
              <a:rPr lang="en-US" sz="1200" b="0" i="0" u="none" strike="noStrike" kern="1200">
                <a:solidFill>
                  <a:schemeClr val="tx1"/>
                </a:solidFill>
                <a:effectLst/>
                <a:latin typeface="Arial" charset="0"/>
                <a:ea typeface="+mn-ea"/>
                <a:cs typeface="+mn-cs"/>
              </a:rPr>
              <a:t>partial derivative of the output with respect  b.</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err="1">
                <a:solidFill>
                  <a:schemeClr val="tx1"/>
                </a:solidFill>
                <a:effectLst/>
                <a:latin typeface="Arial" charset="0"/>
                <a:ea typeface="+mn-ea"/>
                <a:cs typeface="+mn-cs"/>
              </a:rPr>
              <a:t>behaviour</a:t>
            </a:r>
            <a:r>
              <a:rPr lang="en-US" sz="1200" b="0" i="0" u="none" strike="noStrike" kern="1200">
                <a:solidFill>
                  <a:schemeClr val="tx1"/>
                </a:solidFill>
                <a:effectLst/>
                <a:latin typeface="Arial" charset="0"/>
                <a:ea typeface="+mn-ea"/>
                <a:cs typeface="+mn-cs"/>
              </a:rPr>
              <a:t> as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they make it much easier to figure out how changing the weights and biases will change the output.</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11</a:t>
            </a:fld>
            <a:endParaRPr lang="en-US"/>
          </a:p>
        </p:txBody>
      </p:sp>
    </p:spTree>
    <p:extLst>
      <p:ext uri="{BB962C8B-B14F-4D97-AF65-F5344CB8AC3E}">
        <p14:creationId xmlns:p14="http://schemas.microsoft.com/office/powerpoint/2010/main" val="847730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activation functions have different properties that make them useful for differ- </a:t>
            </a:r>
            <a:r>
              <a:rPr lang="en-US" sz="1200" kern="1200" dirty="0" err="1">
                <a:solidFill>
                  <a:schemeClr val="tx1"/>
                </a:solidFill>
                <a:effectLst/>
                <a:latin typeface="+mn-lt"/>
                <a:ea typeface="+mn-ea"/>
                <a:cs typeface="+mn-cs"/>
              </a:rPr>
              <a:t>ent</a:t>
            </a:r>
            <a:r>
              <a:rPr lang="en-US" sz="1200" kern="1200" dirty="0">
                <a:solidFill>
                  <a:schemeClr val="tx1"/>
                </a:solidFill>
                <a:effectLst/>
                <a:latin typeface="+mn-lt"/>
                <a:ea typeface="+mn-ea"/>
                <a:cs typeface="+mn-cs"/>
              </a:rPr>
              <a:t> language applications or network architectures. For example the rectifier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has nice properties that result from it being very close to linear. In the sigmoid or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0"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which causes problems for learning. Rectifiers don’t have this problem, since the output of values close to 1 also approaches 1 in a nice gentle linear way. By contrast, the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 has the nice properties of being smoothly differentiable and mapping outlier values toward the mean.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3012572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introduce networks with cycles, called </a:t>
            </a:r>
            <a:r>
              <a:rPr lang="en-US" sz="1200" b="1" kern="1200" dirty="0">
                <a:solidFill>
                  <a:schemeClr val="tx1"/>
                </a:solidFill>
                <a:effectLst/>
                <a:latin typeface="+mn-lt"/>
                <a:ea typeface="+mn-ea"/>
                <a:cs typeface="+mn-cs"/>
              </a:rPr>
              <a:t>recurrent neural networks</a:t>
            </a:r>
            <a:r>
              <a:rPr lang="en-US" sz="1200" b="0" kern="1200" dirty="0">
                <a:solidFill>
                  <a:schemeClr val="tx1"/>
                </a:solidFill>
                <a:effectLst/>
                <a:latin typeface="+mn-lt"/>
                <a:ea typeface="+mn-ea"/>
                <a:cs typeface="+mn-cs"/>
              </a:rPr>
              <a:t> Later.</a:t>
            </a:r>
            <a:r>
              <a:rPr lang="en-US" sz="1200" b="1" kern="120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historical reasons multilayer networks, especially feedforward networks, are sometimes called </a:t>
            </a:r>
            <a:r>
              <a:rPr lang="en-US" sz="1200" b="0" kern="1200" dirty="0">
                <a:solidFill>
                  <a:schemeClr val="tx1"/>
                </a:solidFill>
                <a:effectLst/>
                <a:latin typeface="+mn-lt"/>
                <a:ea typeface="+mn-ea"/>
                <a:cs typeface="+mn-cs"/>
              </a:rPr>
              <a:t>multi-layer </a:t>
            </a:r>
            <a:r>
              <a:rPr lang="en-US" sz="1200" b="0" kern="1200" dirty="0" err="1">
                <a:solidFill>
                  <a:schemeClr val="tx1"/>
                </a:solidFill>
                <a:effectLst/>
                <a:latin typeface="+mn-lt"/>
                <a:ea typeface="+mn-ea"/>
                <a:cs typeface="+mn-cs"/>
              </a:rPr>
              <a:t>perceptrons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MLP</a:t>
            </a:r>
            <a:r>
              <a:rPr lang="en-US" sz="1200" kern="1200" dirty="0">
                <a:solidFill>
                  <a:schemeClr val="tx1"/>
                </a:solidFill>
                <a:effectLst/>
                <a:latin typeface="+mn-lt"/>
                <a:ea typeface="+mn-ea"/>
                <a:cs typeface="+mn-cs"/>
              </a:rPr>
              <a:t>s); this is a technical misnomer, since the units in modern multilayer networks aren’t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are purely linear, but modern networks are made up of units with non-</a:t>
            </a:r>
            <a:r>
              <a:rPr lang="en-US" sz="1200" kern="1200" dirty="0" err="1">
                <a:solidFill>
                  <a:schemeClr val="tx1"/>
                </a:solidFill>
                <a:effectLst/>
                <a:latin typeface="+mn-lt"/>
                <a:ea typeface="+mn-ea"/>
                <a:cs typeface="+mn-cs"/>
              </a:rPr>
              <a:t>linearities</a:t>
            </a:r>
            <a:r>
              <a:rPr lang="en-US" sz="1200" kern="1200" dirty="0">
                <a:solidFill>
                  <a:schemeClr val="tx1"/>
                </a:solidFill>
                <a:effectLst/>
                <a:latin typeface="+mn-lt"/>
                <a:ea typeface="+mn-ea"/>
                <a:cs typeface="+mn-cs"/>
              </a:rPr>
              <a:t> like </a:t>
            </a:r>
            <a:r>
              <a:rPr lang="en-US" sz="1200" kern="1200" dirty="0" err="1">
                <a:solidFill>
                  <a:schemeClr val="tx1"/>
                </a:solidFill>
                <a:effectLst/>
                <a:latin typeface="+mn-lt"/>
                <a:ea typeface="+mn-ea"/>
                <a:cs typeface="+mn-cs"/>
              </a:rPr>
              <a:t>sigmoids</a:t>
            </a:r>
            <a:r>
              <a:rPr lang="en-US" sz="1200" kern="1200" dirty="0">
                <a:solidFill>
                  <a:schemeClr val="tx1"/>
                </a:solidFill>
                <a:effectLst/>
                <a:latin typeface="+mn-lt"/>
                <a:ea typeface="+mn-ea"/>
                <a:cs typeface="+mn-cs"/>
              </a:rPr>
              <a:t>), but at some point the name stuck.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core of the neural network is the </a:t>
            </a:r>
            <a:r>
              <a:rPr lang="en-US" sz="1200" b="0" kern="1200" dirty="0">
                <a:solidFill>
                  <a:schemeClr val="tx1"/>
                </a:solidFill>
                <a:effectLst/>
                <a:latin typeface="+mn-lt"/>
                <a:ea typeface="+mn-ea"/>
                <a:cs typeface="+mn-cs"/>
              </a:rPr>
              <a:t>hidden layer </a:t>
            </a:r>
            <a:r>
              <a:rPr lang="en-US" sz="1200" kern="1200" dirty="0">
                <a:solidFill>
                  <a:schemeClr val="tx1"/>
                </a:solidFill>
                <a:effectLst/>
                <a:latin typeface="+mn-lt"/>
                <a:ea typeface="+mn-ea"/>
                <a:cs typeface="+mn-cs"/>
              </a:rPr>
              <a:t>formed of </a:t>
            </a:r>
            <a:r>
              <a:rPr lang="en-US" sz="1200" b="1" kern="1200" dirty="0">
                <a:solidFill>
                  <a:schemeClr val="tx1"/>
                </a:solidFill>
                <a:effectLst/>
                <a:latin typeface="+mn-lt"/>
                <a:ea typeface="+mn-ea"/>
                <a:cs typeface="+mn-cs"/>
              </a:rPr>
              <a:t>hidden units</a:t>
            </a:r>
            <a:r>
              <a:rPr lang="en-US" sz="1200" kern="1200" dirty="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a:solidFill>
                  <a:schemeClr val="tx1"/>
                </a:solidFill>
                <a:effectLst/>
                <a:latin typeface="+mn-lt"/>
                <a:ea typeface="+mn-ea"/>
                <a:cs typeface="+mn-cs"/>
              </a:rPr>
              <a:t>fully-connected</a:t>
            </a:r>
            <a:r>
              <a:rPr lang="en-US" sz="1200" kern="1200" dirty="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1857266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7692434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11/24/20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1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emf"/><Relationship Id="rId7"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3.emf"/></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5.tiff"/></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Neural Networks</a:t>
            </a:r>
          </a:p>
        </p:txBody>
      </p:sp>
      <p:sp>
        <p:nvSpPr>
          <p:cNvPr id="5" name="Subtitle 4"/>
          <p:cNvSpPr>
            <a:spLocks noGrp="1"/>
          </p:cNvSpPr>
          <p:nvPr>
            <p:ph type="subTitle" idx="1"/>
          </p:nvPr>
        </p:nvSpPr>
        <p:spPr/>
        <p:txBody>
          <a:bodyPr/>
          <a:lstStyle/>
          <a:p>
            <a:r>
              <a:rPr lang="en-US" dirty="0" err="1"/>
              <a:t>Jurafsky</a:t>
            </a:r>
            <a:r>
              <a:rPr lang="en-US" dirty="0"/>
              <a:t> and Martin Chapter 7</a:t>
            </a:r>
          </a:p>
        </p:txBody>
      </p:sp>
      <p:sp>
        <p:nvSpPr>
          <p:cNvPr id="2" name="TextBox 1"/>
          <p:cNvSpPr txBox="1"/>
          <p:nvPr/>
        </p:nvSpPr>
        <p:spPr>
          <a:xfrm>
            <a:off x="6868161"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71882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Sigmoid neuron</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22876" y="1905001"/>
            <a:ext cx="5546251" cy="3546872"/>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9151" y="5212080"/>
            <a:ext cx="1971675" cy="78867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6900" y="5537835"/>
            <a:ext cx="4343400" cy="24489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7500" y="3086100"/>
            <a:ext cx="4000500" cy="2871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1174" y="1985141"/>
            <a:ext cx="1485900" cy="405634"/>
          </a:xfrm>
          <a:prstGeom prst="rect">
            <a:avLst/>
          </a:prstGeom>
        </p:spPr>
      </p:pic>
    </p:spTree>
    <p:extLst>
      <p:ext uri="{BB962C8B-B14F-4D97-AF65-F5344CB8AC3E}">
        <p14:creationId xmlns:p14="http://schemas.microsoft.com/office/powerpoint/2010/main" val="3730437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Smoothness is crucial</a:t>
            </a:r>
          </a:p>
        </p:txBody>
      </p:sp>
      <p:sp>
        <p:nvSpPr>
          <p:cNvPr id="3" name="Content Placeholder 2"/>
          <p:cNvSpPr>
            <a:spLocks noGrp="1"/>
          </p:cNvSpPr>
          <p:nvPr>
            <p:ph idx="1"/>
          </p:nvPr>
        </p:nvSpPr>
        <p:spPr/>
        <p:txBody>
          <a:bodyPr/>
          <a:lstStyle/>
          <a:p>
            <a:r>
              <a:rPr lang="en-US"/>
              <a:t>Smoothness of </a:t>
            </a:r>
            <a:r>
              <a:rPr lang="en-US" err="1"/>
              <a:t>σ</a:t>
            </a:r>
            <a:r>
              <a:rPr lang="en-US"/>
              <a:t> means that small changes in the weights </a:t>
            </a:r>
            <a:r>
              <a:rPr lang="en-US" i="1" err="1"/>
              <a:t>w</a:t>
            </a:r>
            <a:r>
              <a:rPr lang="en-US" i="1" baseline="-25000" err="1"/>
              <a:t>j</a:t>
            </a:r>
            <a:r>
              <a:rPr lang="en-US"/>
              <a:t> and in the bias </a:t>
            </a:r>
            <a:r>
              <a:rPr lang="en-US" i="1"/>
              <a:t>b</a:t>
            </a:r>
            <a:r>
              <a:rPr lang="en-US"/>
              <a:t> will produce a small change the output from the neuron</a:t>
            </a:r>
          </a:p>
          <a:p>
            <a:endParaRPr lang="en-US"/>
          </a:p>
          <a:p>
            <a:endParaRPr lang="en-US"/>
          </a:p>
          <a:p>
            <a:endParaRPr lang="en-US"/>
          </a:p>
          <a:p>
            <a:r>
              <a:rPr lang="en-US" err="1"/>
              <a:t>Δoutput</a:t>
            </a:r>
            <a:r>
              <a:rPr lang="en-US"/>
              <a:t> is a </a:t>
            </a:r>
            <a:r>
              <a:rPr lang="en-US" i="1"/>
              <a:t>linear function </a:t>
            </a:r>
            <a:r>
              <a:rPr lang="en-US"/>
              <a:t>of the changes </a:t>
            </a:r>
            <a:r>
              <a:rPr lang="en-US" err="1"/>
              <a:t>Δwj</a:t>
            </a:r>
            <a:r>
              <a:rPr lang="en-US"/>
              <a:t> and </a:t>
            </a:r>
            <a:r>
              <a:rPr lang="en-US" err="1"/>
              <a:t>Δb</a:t>
            </a:r>
            <a:endParaRPr lang="en-US"/>
          </a:p>
          <a:p>
            <a:r>
              <a:rPr lang="en-US"/>
              <a:t>This makes 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718" y="2071418"/>
            <a:ext cx="5543550" cy="1036850"/>
          </a:xfrm>
          <a:prstGeom prst="rect">
            <a:avLst/>
          </a:prstGeom>
        </p:spPr>
      </p:pic>
    </p:spTree>
    <p:extLst>
      <p:ext uri="{BB962C8B-B14F-4D97-AF65-F5344CB8AC3E}">
        <p14:creationId xmlns:p14="http://schemas.microsoft.com/office/powerpoint/2010/main" val="1278387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sp>
        <p:nvSpPr>
          <p:cNvPr id="3" name="Content Placeholder 2"/>
          <p:cNvSpPr>
            <a:spLocks noGrp="1"/>
          </p:cNvSpPr>
          <p:nvPr>
            <p:ph idx="1"/>
          </p:nvPr>
        </p:nvSpPr>
        <p:spPr/>
        <p:txBody>
          <a:bodyPr/>
          <a:lstStyle/>
          <a:p>
            <a:r>
              <a:rPr lang="en-US" dirty="0"/>
              <a:t>Instead of directly outputting </a:t>
            </a:r>
            <a:r>
              <a:rPr lang="en-US" i="1" dirty="0"/>
              <a:t>z = </a:t>
            </a:r>
            <a:r>
              <a:rPr lang="mr-IN" i="1" dirty="0" err="1"/>
              <a:t>w</a:t>
            </a:r>
            <a:r>
              <a:rPr lang="mr-IN" dirty="0" err="1"/>
              <a:t>·</a:t>
            </a:r>
            <a:r>
              <a:rPr lang="mr-IN" i="1" dirty="0" err="1"/>
              <a:t>x</a:t>
            </a:r>
            <a:r>
              <a:rPr lang="mr-IN" dirty="0" err="1"/>
              <a:t>+</a:t>
            </a:r>
            <a:r>
              <a:rPr lang="mr-IN" i="1" dirty="0" err="1"/>
              <a:t>b</a:t>
            </a:r>
            <a:r>
              <a:rPr lang="en-US" dirty="0"/>
              <a:t>, which is a linear function of </a:t>
            </a:r>
            <a:r>
              <a:rPr lang="en-US" i="1" dirty="0"/>
              <a:t>x</a:t>
            </a:r>
            <a:r>
              <a:rPr lang="en-US" dirty="0"/>
              <a:t>, neuron units apply a non-linear function </a:t>
            </a:r>
            <a:r>
              <a:rPr lang="en-US" i="1" dirty="0"/>
              <a:t>f</a:t>
            </a:r>
            <a:r>
              <a:rPr lang="en-US" dirty="0"/>
              <a:t> to </a:t>
            </a:r>
            <a:r>
              <a:rPr lang="en-US" i="1" dirty="0"/>
              <a:t>z.</a:t>
            </a:r>
          </a:p>
          <a:p>
            <a:r>
              <a:rPr lang="en-US" dirty="0"/>
              <a:t>The output of this function is called the </a:t>
            </a:r>
            <a:r>
              <a:rPr lang="en-US" b="1" dirty="0"/>
              <a:t>activation value</a:t>
            </a:r>
            <a:r>
              <a:rPr lang="en-US" dirty="0"/>
              <a:t> for the unit, represented by the variable </a:t>
            </a:r>
            <a:r>
              <a:rPr lang="en-US" b="1" dirty="0"/>
              <a:t>a</a:t>
            </a:r>
            <a:r>
              <a:rPr lang="en-US" dirty="0"/>
              <a:t>.  The output of a neural network is called </a:t>
            </a:r>
            <a:r>
              <a:rPr lang="en-US" b="1" dirty="0"/>
              <a:t>y, </a:t>
            </a:r>
            <a:r>
              <a:rPr lang="en-US" dirty="0"/>
              <a:t>so if  the activation of a node is the final output of a network then</a:t>
            </a:r>
          </a:p>
          <a:p>
            <a:pPr algn="ctr"/>
            <a:r>
              <a:rPr lang="is-IS" i="1" dirty="0"/>
              <a:t>y</a:t>
            </a:r>
            <a:r>
              <a:rPr lang="is-IS" dirty="0"/>
              <a:t>=</a:t>
            </a:r>
            <a:r>
              <a:rPr lang="is-IS" i="1" dirty="0"/>
              <a:t>a</a:t>
            </a:r>
            <a:r>
              <a:rPr lang="is-IS" dirty="0"/>
              <a:t>= </a:t>
            </a:r>
            <a:r>
              <a:rPr lang="is-IS" i="1" dirty="0"/>
              <a:t>f</a:t>
            </a:r>
            <a:r>
              <a:rPr lang="is-IS" dirty="0"/>
              <a:t>(</a:t>
            </a:r>
            <a:r>
              <a:rPr lang="is-IS" i="1" dirty="0"/>
              <a:t>z</a:t>
            </a:r>
            <a:r>
              <a:rPr lang="is-IS" dirty="0"/>
              <a:t>) </a:t>
            </a:r>
          </a:p>
          <a:p>
            <a:r>
              <a:rPr lang="is-IS" dirty="0"/>
              <a:t>There are 3 commonly used non-linear functions used for </a:t>
            </a:r>
            <a:r>
              <a:rPr lang="is-IS" i="1" dirty="0"/>
              <a:t>f:</a:t>
            </a:r>
            <a:br>
              <a:rPr lang="is-IS" i="1" dirty="0"/>
            </a:br>
            <a:r>
              <a:rPr lang="is-IS" dirty="0"/>
              <a:t>The </a:t>
            </a:r>
            <a:r>
              <a:rPr lang="is-IS" b="1" dirty="0"/>
              <a:t>sigmoid</a:t>
            </a:r>
            <a:r>
              <a:rPr lang="is-IS" dirty="0"/>
              <a:t> function</a:t>
            </a:r>
            <a:br>
              <a:rPr lang="is-IS" dirty="0"/>
            </a:br>
            <a:r>
              <a:rPr lang="is-IS" dirty="0"/>
              <a:t>The </a:t>
            </a:r>
            <a:r>
              <a:rPr lang="is-IS" b="1" dirty="0"/>
              <a:t>tanh</a:t>
            </a:r>
            <a:r>
              <a:rPr lang="is-IS" dirty="0"/>
              <a:t> function</a:t>
            </a:r>
            <a:br>
              <a:rPr lang="is-IS" dirty="0"/>
            </a:br>
            <a:r>
              <a:rPr lang="is-IS" dirty="0"/>
              <a:t>The </a:t>
            </a:r>
            <a:r>
              <a:rPr lang="is-IS" b="1" dirty="0"/>
              <a:t>rectified linear unit ReLU</a:t>
            </a:r>
          </a:p>
          <a:p>
            <a:endParaRPr lang="en-US" i="1" dirty="0"/>
          </a:p>
        </p:txBody>
      </p:sp>
      <p:pic>
        <p:nvPicPr>
          <p:cNvPr id="4" name="Picture 3"/>
          <p:cNvPicPr>
            <a:picLocks noChangeAspect="1"/>
          </p:cNvPicPr>
          <p:nvPr/>
        </p:nvPicPr>
        <p:blipFill>
          <a:blip r:embed="rId2"/>
          <a:stretch>
            <a:fillRect/>
          </a:stretch>
        </p:blipFill>
        <p:spPr>
          <a:xfrm>
            <a:off x="5876736" y="3866504"/>
            <a:ext cx="4354607" cy="2209800"/>
          </a:xfrm>
          <a:prstGeom prst="rect">
            <a:avLst/>
          </a:prstGeom>
        </p:spPr>
      </p:pic>
      <p:sp>
        <p:nvSpPr>
          <p:cNvPr id="5" name="Rectangle 4"/>
          <p:cNvSpPr/>
          <p:nvPr/>
        </p:nvSpPr>
        <p:spPr>
          <a:xfrm>
            <a:off x="7924800" y="6076304"/>
            <a:ext cx="2494594" cy="369332"/>
          </a:xfrm>
          <a:prstGeom prst="rect">
            <a:avLst/>
          </a:prstGeom>
        </p:spPr>
        <p:txBody>
          <a:bodyPr wrap="none">
            <a:spAutoFit/>
          </a:bodyPr>
          <a:lstStyle/>
          <a:p>
            <a:r>
              <a:rPr lang="is-IS"/>
              <a:t>The </a:t>
            </a:r>
            <a:r>
              <a:rPr lang="is-IS" b="1"/>
              <a:t>sigmoid</a:t>
            </a:r>
            <a:r>
              <a:rPr lang="is-IS"/>
              <a:t> function</a:t>
            </a:r>
            <a:endParaRPr lang="en-US" dirty="0"/>
          </a:p>
        </p:txBody>
      </p:sp>
    </p:spTree>
    <p:extLst>
      <p:ext uri="{BB962C8B-B14F-4D97-AF65-F5344CB8AC3E}">
        <p14:creationId xmlns:p14="http://schemas.microsoft.com/office/powerpoint/2010/main" val="1018308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pic>
        <p:nvPicPr>
          <p:cNvPr id="4" name="Picture 3"/>
          <p:cNvPicPr>
            <a:picLocks noChangeAspect="1"/>
          </p:cNvPicPr>
          <p:nvPr/>
        </p:nvPicPr>
        <p:blipFill>
          <a:blip r:embed="rId3"/>
          <a:stretch>
            <a:fillRect/>
          </a:stretch>
        </p:blipFill>
        <p:spPr>
          <a:xfrm>
            <a:off x="1658816" y="1412631"/>
            <a:ext cx="4354607" cy="2209800"/>
          </a:xfrm>
          <a:prstGeom prst="rect">
            <a:avLst/>
          </a:prstGeom>
        </p:spPr>
      </p:pic>
      <p:sp>
        <p:nvSpPr>
          <p:cNvPr id="5" name="Rectangle 4"/>
          <p:cNvSpPr/>
          <p:nvPr/>
        </p:nvSpPr>
        <p:spPr>
          <a:xfrm>
            <a:off x="3716215" y="3012831"/>
            <a:ext cx="2494594" cy="369332"/>
          </a:xfrm>
          <a:prstGeom prst="rect">
            <a:avLst/>
          </a:prstGeom>
        </p:spPr>
        <p:txBody>
          <a:bodyPr wrap="none">
            <a:spAutoFit/>
          </a:bodyPr>
          <a:lstStyle/>
          <a:p>
            <a:r>
              <a:rPr lang="is-IS" dirty="0"/>
              <a:t>The </a:t>
            </a:r>
            <a:r>
              <a:rPr lang="is-IS" b="1" dirty="0"/>
              <a:t>sigmoid</a:t>
            </a:r>
            <a:r>
              <a:rPr lang="is-IS" dirty="0"/>
              <a:t> function</a:t>
            </a:r>
            <a:endParaRPr lang="en-US" dirty="0"/>
          </a:p>
        </p:txBody>
      </p:sp>
      <p:pic>
        <p:nvPicPr>
          <p:cNvPr id="6" name="Picture 5"/>
          <p:cNvPicPr>
            <a:picLocks noChangeAspect="1"/>
          </p:cNvPicPr>
          <p:nvPr/>
        </p:nvPicPr>
        <p:blipFill>
          <a:blip r:embed="rId4"/>
          <a:stretch>
            <a:fillRect/>
          </a:stretch>
        </p:blipFill>
        <p:spPr>
          <a:xfrm>
            <a:off x="6394410" y="1279797"/>
            <a:ext cx="3352824" cy="2266434"/>
          </a:xfrm>
          <a:prstGeom prst="rect">
            <a:avLst/>
          </a:prstGeom>
        </p:spPr>
      </p:pic>
      <p:sp>
        <p:nvSpPr>
          <p:cNvPr id="7" name="Rectangle 6"/>
          <p:cNvSpPr/>
          <p:nvPr/>
        </p:nvSpPr>
        <p:spPr>
          <a:xfrm>
            <a:off x="8821616" y="2983523"/>
            <a:ext cx="729687" cy="369332"/>
          </a:xfrm>
          <a:prstGeom prst="rect">
            <a:avLst/>
          </a:prstGeom>
        </p:spPr>
        <p:txBody>
          <a:bodyPr wrap="none">
            <a:spAutoFit/>
          </a:bodyPr>
          <a:lstStyle/>
          <a:p>
            <a:r>
              <a:rPr lang="is-IS" b="1" dirty="0"/>
              <a:t>tanh</a:t>
            </a:r>
            <a:endParaRPr lang="en-US" b="1" dirty="0"/>
          </a:p>
        </p:txBody>
      </p:sp>
      <p:pic>
        <p:nvPicPr>
          <p:cNvPr id="8" name="Picture 7"/>
          <p:cNvPicPr>
            <a:picLocks noChangeAspect="1"/>
          </p:cNvPicPr>
          <p:nvPr/>
        </p:nvPicPr>
        <p:blipFill>
          <a:blip r:embed="rId5"/>
          <a:stretch>
            <a:fillRect/>
          </a:stretch>
        </p:blipFill>
        <p:spPr>
          <a:xfrm>
            <a:off x="3716216" y="3713871"/>
            <a:ext cx="4118627" cy="2642969"/>
          </a:xfrm>
          <a:prstGeom prst="rect">
            <a:avLst/>
          </a:prstGeom>
        </p:spPr>
      </p:pic>
      <p:sp>
        <p:nvSpPr>
          <p:cNvPr id="9" name="Rectangle 8"/>
          <p:cNvSpPr/>
          <p:nvPr/>
        </p:nvSpPr>
        <p:spPr>
          <a:xfrm>
            <a:off x="6840416" y="5655715"/>
            <a:ext cx="777777" cy="369332"/>
          </a:xfrm>
          <a:prstGeom prst="rect">
            <a:avLst/>
          </a:prstGeom>
        </p:spPr>
        <p:txBody>
          <a:bodyPr wrap="none">
            <a:spAutoFit/>
          </a:bodyPr>
          <a:lstStyle/>
          <a:p>
            <a:r>
              <a:rPr lang="is-IS" b="1" dirty="0"/>
              <a:t>ReLU</a:t>
            </a:r>
            <a:endParaRPr lang="en-US" dirty="0"/>
          </a:p>
        </p:txBody>
      </p:sp>
    </p:spTree>
    <p:extLst>
      <p:ext uri="{BB962C8B-B14F-4D97-AF65-F5344CB8AC3E}">
        <p14:creationId xmlns:p14="http://schemas.microsoft.com/office/powerpoint/2010/main" val="102276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Feed-Forward Neural Network</a:t>
            </a:r>
          </a:p>
        </p:txBody>
      </p:sp>
      <p:sp>
        <p:nvSpPr>
          <p:cNvPr id="3" name="Content Placeholder 2"/>
          <p:cNvSpPr>
            <a:spLocks noGrp="1"/>
          </p:cNvSpPr>
          <p:nvPr>
            <p:ph idx="1"/>
          </p:nvPr>
        </p:nvSpPr>
        <p:spPr/>
        <p:txBody>
          <a:bodyPr/>
          <a:lstStyle/>
          <a:p>
            <a:r>
              <a:rPr lang="en-US" dirty="0"/>
              <a:t>The simplest kind of NN is the </a:t>
            </a:r>
            <a:r>
              <a:rPr lang="en-US" b="1" dirty="0"/>
              <a:t>Feed-Forward Neural Network</a:t>
            </a:r>
          </a:p>
          <a:p>
            <a:r>
              <a:rPr lang="en-US" b="1" dirty="0"/>
              <a:t>Multilayer</a:t>
            </a:r>
            <a:r>
              <a:rPr lang="en-US" dirty="0"/>
              <a:t> network, all units are usually </a:t>
            </a:r>
            <a:r>
              <a:rPr lang="en-US" b="1" dirty="0"/>
              <a:t>fully-connected</a:t>
            </a:r>
            <a:r>
              <a:rPr lang="en-US" dirty="0"/>
              <a:t>, and </a:t>
            </a:r>
            <a:r>
              <a:rPr lang="en-US" b="1" dirty="0"/>
              <a:t>no cycles</a:t>
            </a:r>
            <a:r>
              <a:rPr lang="en-US" dirty="0"/>
              <a:t>.</a:t>
            </a:r>
          </a:p>
          <a:p>
            <a:r>
              <a:rPr lang="en-US" dirty="0"/>
              <a:t>The outputs from each layer are passed to units in the next higher layer, and no outputs are passed back to lower layers. </a:t>
            </a:r>
          </a:p>
          <a:p>
            <a:endParaRPr lang="en-US" dirty="0"/>
          </a:p>
        </p:txBody>
      </p:sp>
      <p:pic>
        <p:nvPicPr>
          <p:cNvPr id="4" name="Picture 3"/>
          <p:cNvPicPr>
            <a:picLocks noChangeAspect="1"/>
          </p:cNvPicPr>
          <p:nvPr/>
        </p:nvPicPr>
        <p:blipFill>
          <a:blip r:embed="rId3"/>
          <a:stretch>
            <a:fillRect/>
          </a:stretch>
        </p:blipFill>
        <p:spPr>
          <a:xfrm>
            <a:off x="2421148" y="3429000"/>
            <a:ext cx="5425029" cy="2971799"/>
          </a:xfrm>
          <a:prstGeom prst="rect">
            <a:avLst/>
          </a:prstGeom>
        </p:spPr>
      </p:pic>
      <p:sp>
        <p:nvSpPr>
          <p:cNvPr id="5" name="TextBox 4"/>
          <p:cNvSpPr txBox="1"/>
          <p:nvPr/>
        </p:nvSpPr>
        <p:spPr>
          <a:xfrm>
            <a:off x="8212347" y="6031466"/>
            <a:ext cx="2371162" cy="369332"/>
          </a:xfrm>
          <a:prstGeom prst="rect">
            <a:avLst/>
          </a:prstGeom>
          <a:noFill/>
        </p:spPr>
        <p:txBody>
          <a:bodyPr wrap="none" rtlCol="0">
            <a:spAutoFit/>
          </a:bodyPr>
          <a:lstStyle/>
          <a:p>
            <a:r>
              <a:rPr lang="en-US" dirty="0"/>
              <a:t>Layer 0 (input layer) </a:t>
            </a:r>
          </a:p>
        </p:txBody>
      </p:sp>
      <p:sp>
        <p:nvSpPr>
          <p:cNvPr id="6" name="TextBox 5"/>
          <p:cNvSpPr txBox="1"/>
          <p:nvPr/>
        </p:nvSpPr>
        <p:spPr>
          <a:xfrm>
            <a:off x="8188922" y="4577776"/>
            <a:ext cx="2560316" cy="369332"/>
          </a:xfrm>
          <a:prstGeom prst="rect">
            <a:avLst/>
          </a:prstGeom>
          <a:noFill/>
        </p:spPr>
        <p:txBody>
          <a:bodyPr wrap="none" rtlCol="0">
            <a:spAutoFit/>
          </a:bodyPr>
          <a:lstStyle/>
          <a:p>
            <a:r>
              <a:rPr lang="en-US" dirty="0"/>
              <a:t>Layer </a:t>
            </a:r>
            <a:r>
              <a:rPr lang="en-US"/>
              <a:t>1 (hidden layer</a:t>
            </a:r>
            <a:r>
              <a:rPr lang="en-US" dirty="0"/>
              <a:t>) </a:t>
            </a:r>
          </a:p>
        </p:txBody>
      </p:sp>
      <p:sp>
        <p:nvSpPr>
          <p:cNvPr id="7" name="TextBox 6"/>
          <p:cNvSpPr txBox="1"/>
          <p:nvPr/>
        </p:nvSpPr>
        <p:spPr>
          <a:xfrm>
            <a:off x="8132197" y="3451070"/>
            <a:ext cx="2534668" cy="369332"/>
          </a:xfrm>
          <a:prstGeom prst="rect">
            <a:avLst/>
          </a:prstGeom>
          <a:noFill/>
        </p:spPr>
        <p:txBody>
          <a:bodyPr wrap="none" rtlCol="0">
            <a:spAutoFit/>
          </a:bodyPr>
          <a:lstStyle/>
          <a:p>
            <a:r>
              <a:rPr lang="en-US" dirty="0"/>
              <a:t>Layer 2 (output layer) </a:t>
            </a:r>
          </a:p>
        </p:txBody>
      </p:sp>
    </p:spTree>
    <p:extLst>
      <p:ext uri="{BB962C8B-B14F-4D97-AF65-F5344CB8AC3E}">
        <p14:creationId xmlns:p14="http://schemas.microsoft.com/office/powerpoint/2010/main" val="256932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normAutofit/>
          </a:bodyPr>
          <a:lstStyle/>
          <a:p>
            <a:r>
              <a:rPr lang="en-US" dirty="0"/>
              <a:t>A single hidden unit has parameters</a:t>
            </a:r>
            <a:r>
              <a:rPr lang="en-US" b="1" dirty="0"/>
              <a:t> </a:t>
            </a:r>
            <a:r>
              <a:rPr lang="en-US" b="1" i="1" dirty="0"/>
              <a:t>w </a:t>
            </a:r>
            <a:r>
              <a:rPr lang="en-US" dirty="0"/>
              <a:t>(the weight vector) and </a:t>
            </a:r>
            <a:r>
              <a:rPr lang="en-US" b="1" i="1" dirty="0"/>
              <a:t>b</a:t>
            </a:r>
            <a:r>
              <a:rPr lang="en-US" i="1" dirty="0"/>
              <a:t> </a:t>
            </a:r>
            <a:r>
              <a:rPr lang="en-US" dirty="0"/>
              <a:t>(the bias scalar). </a:t>
            </a:r>
          </a:p>
          <a:p>
            <a:r>
              <a:rPr lang="en-US" dirty="0"/>
              <a:t>We represent the parameters for the </a:t>
            </a:r>
            <a:r>
              <a:rPr lang="en-US" b="1" dirty="0"/>
              <a:t>entire hidden layer </a:t>
            </a:r>
            <a:r>
              <a:rPr lang="en-US" dirty="0"/>
              <a:t>by combining the weight vector </a:t>
            </a:r>
            <a:r>
              <a:rPr lang="en-US" b="1" dirty="0" err="1"/>
              <a:t>w</a:t>
            </a:r>
            <a:r>
              <a:rPr lang="en-US" b="1" i="1" baseline="-25000" dirty="0" err="1"/>
              <a:t>i</a:t>
            </a:r>
            <a:r>
              <a:rPr lang="en-US" i="1" dirty="0"/>
              <a:t> </a:t>
            </a:r>
            <a:r>
              <a:rPr lang="en-US" dirty="0"/>
              <a:t>and bias </a:t>
            </a:r>
            <a:r>
              <a:rPr lang="en-US" b="1" i="1" dirty="0"/>
              <a:t>b</a:t>
            </a:r>
            <a:r>
              <a:rPr lang="en-US" b="1" i="1" baseline="-25000" dirty="0"/>
              <a:t>i</a:t>
            </a:r>
            <a:r>
              <a:rPr lang="en-US" i="1" dirty="0"/>
              <a:t> </a:t>
            </a:r>
            <a:r>
              <a:rPr lang="en-US" dirty="0"/>
              <a:t>for each unit </a:t>
            </a:r>
            <a:r>
              <a:rPr lang="en-US" b="1" i="1" dirty="0" err="1"/>
              <a:t>i</a:t>
            </a:r>
            <a:r>
              <a:rPr lang="en-US" i="1" dirty="0"/>
              <a:t> </a:t>
            </a:r>
            <a:r>
              <a:rPr lang="en-US" dirty="0"/>
              <a:t>into a single weight matrix </a:t>
            </a:r>
            <a:r>
              <a:rPr lang="en-US" b="1" i="1" dirty="0"/>
              <a:t>W</a:t>
            </a:r>
            <a:r>
              <a:rPr lang="en-US" i="1" dirty="0"/>
              <a:t> </a:t>
            </a:r>
            <a:r>
              <a:rPr lang="en-US" dirty="0"/>
              <a:t>and a single bias vector </a:t>
            </a:r>
            <a:r>
              <a:rPr lang="en-US" b="1" dirty="0"/>
              <a:t>b</a:t>
            </a:r>
            <a:r>
              <a:rPr lang="en-US" dirty="0"/>
              <a:t> for the whole layer.</a:t>
            </a:r>
          </a:p>
          <a:p>
            <a:endParaRPr lang="en-US" dirty="0"/>
          </a:p>
        </p:txBody>
      </p:sp>
      <p:pic>
        <p:nvPicPr>
          <p:cNvPr id="6" name="Picture 5">
            <a:extLst>
              <a:ext uri="{FF2B5EF4-FFF2-40B4-BE49-F238E27FC236}">
                <a16:creationId xmlns:a16="http://schemas.microsoft.com/office/drawing/2014/main" id="{A297CD62-43A3-8F40-9FBF-4D1FD56CF792}"/>
              </a:ext>
            </a:extLst>
          </p:cNvPr>
          <p:cNvPicPr>
            <a:picLocks noChangeAspect="1"/>
          </p:cNvPicPr>
          <p:nvPr/>
        </p:nvPicPr>
        <p:blipFill>
          <a:blip r:embed="rId3"/>
          <a:stretch>
            <a:fillRect/>
          </a:stretch>
        </p:blipFill>
        <p:spPr>
          <a:xfrm>
            <a:off x="2421148" y="3429000"/>
            <a:ext cx="5425029" cy="2971799"/>
          </a:xfrm>
          <a:prstGeom prst="rect">
            <a:avLst/>
          </a:prstGeom>
        </p:spPr>
      </p:pic>
    </p:spTree>
    <p:extLst>
      <p:ext uri="{BB962C8B-B14F-4D97-AF65-F5344CB8AC3E}">
        <p14:creationId xmlns:p14="http://schemas.microsoft.com/office/powerpoint/2010/main" val="1785261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lstStyle/>
          <a:p>
            <a:r>
              <a:rPr lang="en-US" dirty="0"/>
              <a:t>The advantage of using a single matrix </a:t>
            </a:r>
            <a:r>
              <a:rPr lang="en-US" b="1" i="1" dirty="0"/>
              <a:t>W</a:t>
            </a:r>
            <a:r>
              <a:rPr lang="en-US" i="1" dirty="0"/>
              <a:t> </a:t>
            </a:r>
            <a:r>
              <a:rPr lang="en-US" dirty="0"/>
              <a:t>for the weights of the entire layer is the hidden layer computation can be done efficiently with simple matrix operations. </a:t>
            </a:r>
          </a:p>
          <a:p>
            <a:r>
              <a:rPr lang="en-US" dirty="0"/>
              <a:t>The computation has three steps: </a:t>
            </a:r>
          </a:p>
          <a:p>
            <a:r>
              <a:rPr lang="en-US" dirty="0"/>
              <a:t>1. multiplying the weight matrix by the input vector </a:t>
            </a:r>
            <a:r>
              <a:rPr lang="en-US" i="1" dirty="0"/>
              <a:t>x</a:t>
            </a:r>
            <a:r>
              <a:rPr lang="en-US" dirty="0"/>
              <a:t>, </a:t>
            </a:r>
            <a:br>
              <a:rPr lang="en-US" dirty="0"/>
            </a:br>
            <a:r>
              <a:rPr lang="en-US" dirty="0"/>
              <a:t>2. adding the bias vector </a:t>
            </a:r>
            <a:r>
              <a:rPr lang="en-US" i="1" dirty="0"/>
              <a:t>b</a:t>
            </a:r>
            <a:r>
              <a:rPr lang="en-US" dirty="0"/>
              <a:t>, and </a:t>
            </a:r>
            <a:br>
              <a:rPr lang="en-US" dirty="0"/>
            </a:br>
            <a:r>
              <a:rPr lang="en-US" dirty="0"/>
              <a:t>3. applying the activation function </a:t>
            </a:r>
            <a:r>
              <a:rPr lang="en-US" i="1" dirty="0"/>
              <a:t>g </a:t>
            </a:r>
            <a:r>
              <a:rPr lang="en-US" dirty="0"/>
              <a:t>(such as Sigmoid)</a:t>
            </a:r>
          </a:p>
          <a:p>
            <a:r>
              <a:rPr lang="en-US" dirty="0"/>
              <a:t>The output of the hidden layer, the vector </a:t>
            </a:r>
            <a:r>
              <a:rPr lang="en-US" i="1" dirty="0"/>
              <a:t>h</a:t>
            </a:r>
            <a:r>
              <a:rPr lang="en-US" dirty="0"/>
              <a:t>, is thus the following, using the sigmoid function </a:t>
            </a:r>
            <a:r>
              <a:rPr lang="en-US" dirty="0" err="1"/>
              <a:t>σ</a:t>
            </a:r>
            <a:r>
              <a:rPr lang="en-US" dirty="0"/>
              <a:t>: </a:t>
            </a:r>
          </a:p>
          <a:p>
            <a:pPr algn="ctr"/>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 </a:t>
            </a:r>
          </a:p>
          <a:p>
            <a:pPr algn="ctr"/>
            <a:endParaRPr lang="en-US" dirty="0"/>
          </a:p>
          <a:p>
            <a:pPr algn="ctr"/>
            <a:endParaRPr lang="en-US" dirty="0"/>
          </a:p>
          <a:p>
            <a:endParaRPr lang="en-US" dirty="0"/>
          </a:p>
          <a:p>
            <a:endParaRPr lang="en-US" dirty="0"/>
          </a:p>
          <a:p>
            <a:endParaRPr lang="en-US" dirty="0"/>
          </a:p>
        </p:txBody>
      </p:sp>
    </p:spTree>
    <p:extLst>
      <p:ext uri="{BB962C8B-B14F-4D97-AF65-F5344CB8AC3E}">
        <p14:creationId xmlns:p14="http://schemas.microsoft.com/office/powerpoint/2010/main" val="2909233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a:xfrm>
            <a:off x="399672" y="1348547"/>
            <a:ext cx="10788787" cy="4793836"/>
          </a:xfrm>
        </p:spPr>
        <p:txBody>
          <a:bodyPr>
            <a:normAutofit/>
          </a:bodyPr>
          <a:lstStyle/>
          <a:p>
            <a:r>
              <a:rPr lang="en-US" dirty="0"/>
              <a:t>Like the hidden layer, the output layer has a weight  matrix </a:t>
            </a:r>
            <a:r>
              <a:rPr lang="en-US" b="1" i="1" dirty="0"/>
              <a:t>U</a:t>
            </a:r>
            <a:r>
              <a:rPr lang="en-US" i="1" dirty="0"/>
              <a:t>.</a:t>
            </a:r>
            <a:br>
              <a:rPr lang="en-US" i="1" dirty="0"/>
            </a:br>
            <a:r>
              <a:rPr lang="en-US" dirty="0"/>
              <a:t>Its weight matrix is multiplied by its input vector (</a:t>
            </a:r>
            <a:r>
              <a:rPr lang="en-US" b="1" i="1" dirty="0"/>
              <a:t>h</a:t>
            </a:r>
            <a:r>
              <a:rPr lang="en-US" dirty="0"/>
              <a:t>) to produce the intermediate output </a:t>
            </a:r>
            <a:r>
              <a:rPr lang="en-US" b="1" i="1" dirty="0"/>
              <a:t>z</a:t>
            </a:r>
            <a:r>
              <a:rPr lang="en-US" dirty="0"/>
              <a:t>. </a:t>
            </a:r>
          </a:p>
          <a:p>
            <a:pPr algn="ctr"/>
            <a:r>
              <a:rPr lang="de-DE" i="1" dirty="0" err="1"/>
              <a:t>z</a:t>
            </a:r>
            <a:r>
              <a:rPr lang="de-DE" dirty="0"/>
              <a:t>=</a:t>
            </a:r>
            <a:r>
              <a:rPr lang="de-DE" i="1" dirty="0"/>
              <a:t>Uh </a:t>
            </a:r>
            <a:endParaRPr lang="de-DE" dirty="0"/>
          </a:p>
          <a:p>
            <a:endParaRPr lang="en-US" dirty="0"/>
          </a:p>
          <a:p>
            <a:endParaRPr lang="en-US" dirty="0"/>
          </a:p>
        </p:txBody>
      </p:sp>
      <p:pic>
        <p:nvPicPr>
          <p:cNvPr id="6" name="Picture 5">
            <a:extLst>
              <a:ext uri="{FF2B5EF4-FFF2-40B4-BE49-F238E27FC236}">
                <a16:creationId xmlns:a16="http://schemas.microsoft.com/office/drawing/2014/main" id="{227C8C9B-1643-2D40-8DD5-68B839511ECF}"/>
              </a:ext>
            </a:extLst>
          </p:cNvPr>
          <p:cNvPicPr>
            <a:picLocks noChangeAspect="1"/>
          </p:cNvPicPr>
          <p:nvPr/>
        </p:nvPicPr>
        <p:blipFill>
          <a:blip r:embed="rId3"/>
          <a:stretch>
            <a:fillRect/>
          </a:stretch>
        </p:blipFill>
        <p:spPr>
          <a:xfrm>
            <a:off x="2421148" y="3429000"/>
            <a:ext cx="5425029" cy="2971799"/>
          </a:xfrm>
          <a:prstGeom prst="rect">
            <a:avLst/>
          </a:prstGeom>
        </p:spPr>
      </p:pic>
    </p:spTree>
    <p:extLst>
      <p:ext uri="{BB962C8B-B14F-4D97-AF65-F5344CB8AC3E}">
        <p14:creationId xmlns:p14="http://schemas.microsoft.com/office/powerpoint/2010/main" val="1094467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lstStyle/>
          <a:p>
            <a:r>
              <a:rPr lang="en-US" dirty="0"/>
              <a:t>Here are the final equations for a feedforward network with a single hidden layer, which takes an input vector </a:t>
            </a:r>
            <a:r>
              <a:rPr lang="en-US" i="1" dirty="0"/>
              <a:t>x</a:t>
            </a:r>
            <a:r>
              <a:rPr lang="en-US" dirty="0"/>
              <a:t>, outputs a probability distribution </a:t>
            </a:r>
            <a:r>
              <a:rPr lang="en-US" i="1" dirty="0"/>
              <a:t>y</a:t>
            </a:r>
            <a:r>
              <a:rPr lang="en-US" dirty="0"/>
              <a:t>, and is parameterized by weight matrices </a:t>
            </a:r>
            <a:r>
              <a:rPr lang="en-US" i="1" dirty="0"/>
              <a:t>W </a:t>
            </a:r>
            <a:r>
              <a:rPr lang="en-US" dirty="0"/>
              <a:t>and </a:t>
            </a:r>
            <a:r>
              <a:rPr lang="en-US" i="1" dirty="0"/>
              <a:t>U </a:t>
            </a:r>
            <a:r>
              <a:rPr lang="en-US" dirty="0"/>
              <a:t>and a bias vector </a:t>
            </a:r>
            <a:r>
              <a:rPr lang="en-US" i="1" dirty="0"/>
              <a:t>b</a:t>
            </a:r>
            <a:r>
              <a:rPr lang="en-US" dirty="0"/>
              <a:t>: </a:t>
            </a:r>
          </a:p>
          <a:p>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a:t>
            </a:r>
            <a:br>
              <a:rPr lang="en-US" dirty="0"/>
            </a:br>
            <a:r>
              <a:rPr lang="en-US" i="1" dirty="0"/>
              <a:t>z </a:t>
            </a:r>
            <a:r>
              <a:rPr lang="en-US" dirty="0"/>
              <a:t>= </a:t>
            </a:r>
            <a:r>
              <a:rPr lang="en-US" i="1" dirty="0"/>
              <a:t>Uh</a:t>
            </a:r>
            <a:br>
              <a:rPr lang="en-US" i="1" dirty="0"/>
            </a:br>
            <a:r>
              <a:rPr lang="en-US" i="1" dirty="0"/>
              <a:t>y </a:t>
            </a:r>
            <a:r>
              <a:rPr lang="en-US" dirty="0"/>
              <a:t>= </a:t>
            </a:r>
            <a:r>
              <a:rPr lang="en-US" dirty="0" err="1"/>
              <a:t>softmax</a:t>
            </a:r>
            <a:r>
              <a:rPr lang="en-US" dirty="0"/>
              <a:t>(</a:t>
            </a:r>
            <a:r>
              <a:rPr lang="en-US" i="1" dirty="0"/>
              <a:t>z</a:t>
            </a:r>
            <a:r>
              <a:rPr lang="en-US" dirty="0"/>
              <a:t>) </a:t>
            </a:r>
          </a:p>
          <a:p>
            <a:endParaRPr lang="en-US" dirty="0"/>
          </a:p>
          <a:p>
            <a:r>
              <a:rPr lang="en-US" dirty="0"/>
              <a:t>Like with logistic regression, </a:t>
            </a:r>
            <a:r>
              <a:rPr lang="en-US" dirty="0" err="1"/>
              <a:t>softmax</a:t>
            </a:r>
            <a:r>
              <a:rPr lang="en-US" dirty="0"/>
              <a:t> normalizes the output and turns it into a probability distribution. </a:t>
            </a:r>
          </a:p>
        </p:txBody>
      </p:sp>
    </p:spTree>
    <p:extLst>
      <p:ext uri="{BB962C8B-B14F-4D97-AF65-F5344CB8AC3E}">
        <p14:creationId xmlns:p14="http://schemas.microsoft.com/office/powerpoint/2010/main" val="4019881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Feed-Forward Neural Network</a:t>
            </a:r>
          </a:p>
        </p:txBody>
      </p:sp>
      <p:sp>
        <p:nvSpPr>
          <p:cNvPr id="3" name="Content Placeholder 2"/>
          <p:cNvSpPr>
            <a:spLocks noGrp="1"/>
          </p:cNvSpPr>
          <p:nvPr>
            <p:ph idx="1"/>
          </p:nvPr>
        </p:nvSpPr>
        <p:spPr/>
        <p:txBody>
          <a:bodyPr/>
          <a:lstStyle/>
          <a:p>
            <a:r>
              <a:rPr lang="en-US" dirty="0"/>
              <a:t>The simplest kind of is the </a:t>
            </a:r>
            <a:r>
              <a:rPr lang="en-US" b="1" dirty="0"/>
              <a:t>Feed-Forward Neural Network</a:t>
            </a:r>
          </a:p>
          <a:p>
            <a:r>
              <a:rPr lang="en-US" b="1" dirty="0"/>
              <a:t>Multilayer</a:t>
            </a:r>
            <a:r>
              <a:rPr lang="en-US" dirty="0"/>
              <a:t> network, all units are usually </a:t>
            </a:r>
            <a:r>
              <a:rPr lang="en-US" b="1" dirty="0"/>
              <a:t>fully-connected</a:t>
            </a:r>
            <a:r>
              <a:rPr lang="en-US" dirty="0"/>
              <a:t>, and </a:t>
            </a:r>
            <a:r>
              <a:rPr lang="en-US" b="1" dirty="0"/>
              <a:t>no cycles</a:t>
            </a:r>
            <a:r>
              <a:rPr lang="en-US" dirty="0"/>
              <a:t>.</a:t>
            </a:r>
          </a:p>
          <a:p>
            <a:r>
              <a:rPr lang="en-US" dirty="0"/>
              <a:t>The outputs from each layer are passed to units in the next higher layer, and no outputs are passed back to lower layers. </a:t>
            </a:r>
          </a:p>
          <a:p>
            <a:endParaRPr lang="en-US" dirty="0"/>
          </a:p>
        </p:txBody>
      </p:sp>
      <p:pic>
        <p:nvPicPr>
          <p:cNvPr id="4" name="Picture 3"/>
          <p:cNvPicPr>
            <a:picLocks noChangeAspect="1"/>
          </p:cNvPicPr>
          <p:nvPr/>
        </p:nvPicPr>
        <p:blipFill>
          <a:blip r:embed="rId3"/>
          <a:stretch>
            <a:fillRect/>
          </a:stretch>
        </p:blipFill>
        <p:spPr>
          <a:xfrm>
            <a:off x="2438401" y="3381954"/>
            <a:ext cx="5425029" cy="2971799"/>
          </a:xfrm>
          <a:prstGeom prst="rect">
            <a:avLst/>
          </a:prstGeom>
        </p:spPr>
      </p:pic>
      <p:sp>
        <p:nvSpPr>
          <p:cNvPr id="5" name="TextBox 4"/>
          <p:cNvSpPr txBox="1"/>
          <p:nvPr/>
        </p:nvSpPr>
        <p:spPr>
          <a:xfrm>
            <a:off x="8229600" y="5984420"/>
            <a:ext cx="2371162" cy="369332"/>
          </a:xfrm>
          <a:prstGeom prst="rect">
            <a:avLst/>
          </a:prstGeom>
          <a:noFill/>
        </p:spPr>
        <p:txBody>
          <a:bodyPr wrap="none" rtlCol="0">
            <a:spAutoFit/>
          </a:bodyPr>
          <a:lstStyle/>
          <a:p>
            <a:r>
              <a:rPr lang="en-US" dirty="0"/>
              <a:t>Layer 0 (input layer) </a:t>
            </a:r>
          </a:p>
        </p:txBody>
      </p:sp>
      <p:sp>
        <p:nvSpPr>
          <p:cNvPr id="6" name="TextBox 5"/>
          <p:cNvSpPr txBox="1"/>
          <p:nvPr/>
        </p:nvSpPr>
        <p:spPr>
          <a:xfrm>
            <a:off x="8206175" y="4530730"/>
            <a:ext cx="2560316" cy="369332"/>
          </a:xfrm>
          <a:prstGeom prst="rect">
            <a:avLst/>
          </a:prstGeom>
          <a:noFill/>
        </p:spPr>
        <p:txBody>
          <a:bodyPr wrap="none" rtlCol="0">
            <a:spAutoFit/>
          </a:bodyPr>
          <a:lstStyle/>
          <a:p>
            <a:r>
              <a:rPr lang="en-US" dirty="0"/>
              <a:t>Layer </a:t>
            </a:r>
            <a:r>
              <a:rPr lang="en-US"/>
              <a:t>1 (hidden layer</a:t>
            </a:r>
            <a:r>
              <a:rPr lang="en-US" dirty="0"/>
              <a:t>) </a:t>
            </a:r>
          </a:p>
        </p:txBody>
      </p:sp>
      <p:sp>
        <p:nvSpPr>
          <p:cNvPr id="7" name="TextBox 6"/>
          <p:cNvSpPr txBox="1"/>
          <p:nvPr/>
        </p:nvSpPr>
        <p:spPr>
          <a:xfrm>
            <a:off x="8149450" y="3404024"/>
            <a:ext cx="2534668" cy="369332"/>
          </a:xfrm>
          <a:prstGeom prst="rect">
            <a:avLst/>
          </a:prstGeom>
          <a:noFill/>
        </p:spPr>
        <p:txBody>
          <a:bodyPr wrap="none" rtlCol="0">
            <a:spAutoFit/>
          </a:bodyPr>
          <a:lstStyle/>
          <a:p>
            <a:r>
              <a:rPr lang="en-US" dirty="0"/>
              <a:t>Layer 2 (output layer) </a:t>
            </a:r>
          </a:p>
        </p:txBody>
      </p:sp>
    </p:spTree>
    <p:extLst>
      <p:ext uri="{BB962C8B-B14F-4D97-AF65-F5344CB8AC3E}">
        <p14:creationId xmlns:p14="http://schemas.microsoft.com/office/powerpoint/2010/main" val="633716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a:t>Review: Perceptron</a:t>
            </a:r>
          </a:p>
        </p:txBody>
      </p:sp>
      <p:sp>
        <p:nvSpPr>
          <p:cNvPr id="3" name="Content Placeholder 2"/>
          <p:cNvSpPr>
            <a:spLocks noGrp="1"/>
          </p:cNvSpPr>
          <p:nvPr>
            <p:ph idx="4294967295"/>
          </p:nvPr>
        </p:nvSpPr>
        <p:spPr>
          <a:xfrm>
            <a:off x="0" y="1347788"/>
            <a:ext cx="10515600" cy="4794250"/>
          </a:xfrm>
        </p:spPr>
        <p:txBody>
          <a:bodyPr/>
          <a:lstStyle/>
          <a:p>
            <a:r>
              <a:rPr lang="en-US" err="1"/>
              <a:t>Perceptrons</a:t>
            </a:r>
            <a:r>
              <a:rPr lang="en-US"/>
              <a:t> were developed in the 1950s and 1960s loosely inspired by the neuron. </a:t>
            </a:r>
          </a:p>
        </p:txBody>
      </p:sp>
      <p:pic>
        <p:nvPicPr>
          <p:cNvPr id="4" name="Picture 4"/>
          <p:cNvPicPr>
            <a:picLocks noChangeAspect="1" noChangeArrowheads="1"/>
          </p:cNvPicPr>
          <p:nvPr/>
        </p:nvPicPr>
        <p:blipFill>
          <a:blip r:embed="rId3" cstate="print"/>
          <a:srcRect/>
          <a:stretch>
            <a:fillRect/>
          </a:stretch>
        </p:blipFill>
        <p:spPr bwMode="auto">
          <a:xfrm>
            <a:off x="1752600" y="4343401"/>
            <a:ext cx="3855904" cy="2269787"/>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2346959" y="2768177"/>
            <a:ext cx="2667000" cy="1314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4686" y="2209800"/>
            <a:ext cx="4696810" cy="6858000"/>
          </a:xfrm>
          <a:prstGeom prst="rect">
            <a:avLst/>
          </a:prstGeom>
        </p:spPr>
      </p:pic>
    </p:spTree>
    <p:extLst>
      <p:ext uri="{BB962C8B-B14F-4D97-AF65-F5344CB8AC3E}">
        <p14:creationId xmlns:p14="http://schemas.microsoft.com/office/powerpoint/2010/main" val="69586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a:xfrm>
            <a:off x="2206283" y="4621106"/>
            <a:ext cx="7543801" cy="1779694"/>
          </a:xfrm>
        </p:spPr>
        <p:txBody>
          <a:bodyPr>
            <a:normAutofit lnSpcReduction="10000"/>
          </a:bodyPr>
          <a:lstStyle/>
          <a:p>
            <a:r>
              <a:rPr lang="en-US" dirty="0"/>
              <a:t>A single hidden unit has parameters</a:t>
            </a:r>
            <a:r>
              <a:rPr lang="en-US" b="1" dirty="0"/>
              <a:t> </a:t>
            </a:r>
            <a:r>
              <a:rPr lang="en-US" b="1" i="1" dirty="0"/>
              <a:t>w </a:t>
            </a:r>
            <a:r>
              <a:rPr lang="en-US" dirty="0"/>
              <a:t>(the weight vector) and </a:t>
            </a:r>
            <a:r>
              <a:rPr lang="en-US" b="1" i="1" dirty="0"/>
              <a:t>b</a:t>
            </a:r>
            <a:r>
              <a:rPr lang="en-US" i="1" dirty="0"/>
              <a:t> </a:t>
            </a:r>
            <a:r>
              <a:rPr lang="en-US" dirty="0"/>
              <a:t>(the bias scalar). </a:t>
            </a:r>
          </a:p>
          <a:p>
            <a:r>
              <a:rPr lang="en-US" dirty="0"/>
              <a:t>We represent the parameters for the </a:t>
            </a:r>
            <a:r>
              <a:rPr lang="en-US" b="1" dirty="0"/>
              <a:t>entire hidden layer </a:t>
            </a:r>
            <a:r>
              <a:rPr lang="en-US" dirty="0"/>
              <a:t>by combining the weight vector </a:t>
            </a:r>
            <a:r>
              <a:rPr lang="en-US" b="1" dirty="0" err="1"/>
              <a:t>w</a:t>
            </a:r>
            <a:r>
              <a:rPr lang="en-US" b="1" i="1" baseline="-25000" dirty="0" err="1"/>
              <a:t>i</a:t>
            </a:r>
            <a:r>
              <a:rPr lang="en-US" i="1" dirty="0"/>
              <a:t> </a:t>
            </a:r>
            <a:r>
              <a:rPr lang="en-US" dirty="0"/>
              <a:t>and bias </a:t>
            </a:r>
            <a:r>
              <a:rPr lang="en-US" b="1" i="1" dirty="0"/>
              <a:t>b</a:t>
            </a:r>
            <a:r>
              <a:rPr lang="en-US" b="1" i="1" baseline="-25000" dirty="0"/>
              <a:t>i</a:t>
            </a:r>
            <a:r>
              <a:rPr lang="en-US" i="1" dirty="0"/>
              <a:t> </a:t>
            </a:r>
            <a:r>
              <a:rPr lang="en-US" dirty="0"/>
              <a:t>for each unit </a:t>
            </a:r>
            <a:r>
              <a:rPr lang="en-US" b="1" i="1" dirty="0" err="1"/>
              <a:t>i</a:t>
            </a:r>
            <a:r>
              <a:rPr lang="en-US" i="1" dirty="0"/>
              <a:t> </a:t>
            </a:r>
            <a:r>
              <a:rPr lang="en-US" dirty="0"/>
              <a:t>into a single weight matrix </a:t>
            </a:r>
            <a:r>
              <a:rPr lang="en-US" b="1" i="1" dirty="0"/>
              <a:t>W</a:t>
            </a:r>
            <a:r>
              <a:rPr lang="en-US" i="1" dirty="0"/>
              <a:t> </a:t>
            </a:r>
            <a:r>
              <a:rPr lang="en-US" dirty="0"/>
              <a:t>and a single bias vector </a:t>
            </a:r>
            <a:r>
              <a:rPr lang="en-US" b="1" dirty="0"/>
              <a:t>b</a:t>
            </a:r>
            <a:r>
              <a:rPr lang="en-US" dirty="0"/>
              <a:t> for the whole layer.</a:t>
            </a:r>
          </a:p>
          <a:p>
            <a:endParaRPr lang="en-US" dirty="0"/>
          </a:p>
        </p:txBody>
      </p:sp>
      <p:pic>
        <p:nvPicPr>
          <p:cNvPr id="5" name="Picture 4"/>
          <p:cNvPicPr>
            <a:picLocks noChangeAspect="1"/>
          </p:cNvPicPr>
          <p:nvPr/>
        </p:nvPicPr>
        <p:blipFill>
          <a:blip r:embed="rId3"/>
          <a:stretch>
            <a:fillRect/>
          </a:stretch>
        </p:blipFill>
        <p:spPr>
          <a:xfrm>
            <a:off x="3516924" y="1540935"/>
            <a:ext cx="5425029" cy="2971799"/>
          </a:xfrm>
          <a:prstGeom prst="rect">
            <a:avLst/>
          </a:prstGeom>
        </p:spPr>
      </p:pic>
    </p:spTree>
    <p:extLst>
      <p:ext uri="{BB962C8B-B14F-4D97-AF65-F5344CB8AC3E}">
        <p14:creationId xmlns:p14="http://schemas.microsoft.com/office/powerpoint/2010/main" val="102393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p:txBody>
          <a:bodyPr/>
          <a:lstStyle/>
          <a:p>
            <a:r>
              <a:rPr lang="en-US" dirty="0"/>
              <a:t>The advantage of using a single matrix </a:t>
            </a:r>
            <a:r>
              <a:rPr lang="en-US" b="1" i="1" dirty="0"/>
              <a:t>W</a:t>
            </a:r>
            <a:r>
              <a:rPr lang="en-US" i="1" dirty="0"/>
              <a:t> </a:t>
            </a:r>
            <a:r>
              <a:rPr lang="en-US" dirty="0"/>
              <a:t>for the weights of the entire layer is the hidden layer computation can be done efficiently with simple matrix operations. </a:t>
            </a:r>
          </a:p>
          <a:p>
            <a:r>
              <a:rPr lang="en-US" dirty="0"/>
              <a:t>The computation has three steps: </a:t>
            </a:r>
          </a:p>
          <a:p>
            <a:r>
              <a:rPr lang="en-US" dirty="0"/>
              <a:t>1. multiplying the weight matrix by the input vector </a:t>
            </a:r>
            <a:r>
              <a:rPr lang="en-US" i="1" dirty="0"/>
              <a:t>x</a:t>
            </a:r>
            <a:r>
              <a:rPr lang="en-US" dirty="0"/>
              <a:t>, </a:t>
            </a:r>
            <a:br>
              <a:rPr lang="en-US" dirty="0"/>
            </a:br>
            <a:r>
              <a:rPr lang="en-US" dirty="0"/>
              <a:t>2. adding the bias vector </a:t>
            </a:r>
            <a:r>
              <a:rPr lang="en-US" i="1" dirty="0"/>
              <a:t>b</a:t>
            </a:r>
            <a:r>
              <a:rPr lang="en-US" dirty="0"/>
              <a:t>, and </a:t>
            </a:r>
            <a:br>
              <a:rPr lang="en-US" dirty="0"/>
            </a:br>
            <a:r>
              <a:rPr lang="en-US" dirty="0"/>
              <a:t>3. applying the activation function </a:t>
            </a:r>
            <a:r>
              <a:rPr lang="en-US" i="1" dirty="0"/>
              <a:t>g </a:t>
            </a:r>
            <a:r>
              <a:rPr lang="en-US" dirty="0"/>
              <a:t>(such as Sigmoid)</a:t>
            </a:r>
          </a:p>
          <a:p>
            <a:r>
              <a:rPr lang="en-US" dirty="0"/>
              <a:t>The output of the hidden layer, the vector </a:t>
            </a:r>
            <a:r>
              <a:rPr lang="en-US" i="1" dirty="0"/>
              <a:t>h</a:t>
            </a:r>
            <a:r>
              <a:rPr lang="en-US" dirty="0"/>
              <a:t>, is thus the following, using the sigmoid function </a:t>
            </a:r>
            <a:r>
              <a:rPr lang="en-US" dirty="0" err="1"/>
              <a:t>σ</a:t>
            </a:r>
            <a:r>
              <a:rPr lang="en-US" dirty="0"/>
              <a:t>: </a:t>
            </a:r>
          </a:p>
          <a:p>
            <a:pPr algn="ctr"/>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 </a:t>
            </a:r>
          </a:p>
          <a:p>
            <a:pPr algn="ctr"/>
            <a:endParaRPr lang="en-US" dirty="0"/>
          </a:p>
          <a:p>
            <a:pPr algn="ctr"/>
            <a:endParaRPr lang="en-US" dirty="0"/>
          </a:p>
          <a:p>
            <a:endParaRPr lang="en-US" dirty="0"/>
          </a:p>
          <a:p>
            <a:endParaRPr lang="en-US" dirty="0"/>
          </a:p>
          <a:p>
            <a:endParaRPr lang="en-US" dirty="0"/>
          </a:p>
        </p:txBody>
      </p:sp>
    </p:spTree>
    <p:extLst>
      <p:ext uri="{BB962C8B-B14F-4D97-AF65-F5344CB8AC3E}">
        <p14:creationId xmlns:p14="http://schemas.microsoft.com/office/powerpoint/2010/main" val="4062815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a:xfrm>
            <a:off x="2346960" y="4925906"/>
            <a:ext cx="7543801" cy="1779694"/>
          </a:xfrm>
        </p:spPr>
        <p:txBody>
          <a:bodyPr>
            <a:normAutofit/>
          </a:bodyPr>
          <a:lstStyle/>
          <a:p>
            <a:r>
              <a:rPr lang="en-US" dirty="0"/>
              <a:t>Like the hidden layer, the output layer has a weight  matrix </a:t>
            </a:r>
            <a:r>
              <a:rPr lang="en-US" b="1" i="1" dirty="0"/>
              <a:t>U</a:t>
            </a:r>
            <a:r>
              <a:rPr lang="en-US" i="1" dirty="0"/>
              <a:t>.</a:t>
            </a:r>
            <a:br>
              <a:rPr lang="en-US" i="1" dirty="0"/>
            </a:br>
            <a:r>
              <a:rPr lang="en-US" dirty="0"/>
              <a:t>Its weight matrix is multiplied by its input vector (</a:t>
            </a:r>
            <a:r>
              <a:rPr lang="en-US" b="1" i="1" dirty="0"/>
              <a:t>h</a:t>
            </a:r>
            <a:r>
              <a:rPr lang="en-US" dirty="0"/>
              <a:t>) to produce the intermediate output </a:t>
            </a:r>
            <a:r>
              <a:rPr lang="en-US" b="1" i="1" dirty="0"/>
              <a:t>z</a:t>
            </a:r>
            <a:r>
              <a:rPr lang="en-US" dirty="0"/>
              <a:t>. </a:t>
            </a:r>
          </a:p>
          <a:p>
            <a:pPr algn="ctr"/>
            <a:r>
              <a:rPr lang="de-DE" i="1" dirty="0" err="1"/>
              <a:t>z</a:t>
            </a:r>
            <a:r>
              <a:rPr lang="de-DE" dirty="0"/>
              <a:t>=</a:t>
            </a:r>
            <a:r>
              <a:rPr lang="de-DE" i="1" dirty="0"/>
              <a:t>Uh </a:t>
            </a:r>
            <a:endParaRPr lang="de-DE" dirty="0"/>
          </a:p>
          <a:p>
            <a:endParaRPr lang="en-US" dirty="0"/>
          </a:p>
          <a:p>
            <a:endParaRPr lang="en-US" dirty="0"/>
          </a:p>
        </p:txBody>
      </p:sp>
      <p:pic>
        <p:nvPicPr>
          <p:cNvPr id="5" name="Picture 4"/>
          <p:cNvPicPr>
            <a:picLocks noChangeAspect="1"/>
          </p:cNvPicPr>
          <p:nvPr/>
        </p:nvPicPr>
        <p:blipFill>
          <a:blip r:embed="rId3"/>
          <a:stretch>
            <a:fillRect/>
          </a:stretch>
        </p:blipFill>
        <p:spPr>
          <a:xfrm>
            <a:off x="3657601" y="1845735"/>
            <a:ext cx="5425029" cy="2971799"/>
          </a:xfrm>
          <a:prstGeom prst="rect">
            <a:avLst/>
          </a:prstGeom>
        </p:spPr>
      </p:pic>
    </p:spTree>
    <p:extLst>
      <p:ext uri="{BB962C8B-B14F-4D97-AF65-F5344CB8AC3E}">
        <p14:creationId xmlns:p14="http://schemas.microsoft.com/office/powerpoint/2010/main" val="1812851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p:txBody>
          <a:bodyPr/>
          <a:lstStyle/>
          <a:p>
            <a:r>
              <a:rPr lang="en-US" dirty="0"/>
              <a:t>Here are the final equations for a feedforward network with a single hidden layer, which takes an input vector </a:t>
            </a:r>
            <a:r>
              <a:rPr lang="en-US" i="1" dirty="0"/>
              <a:t>x</a:t>
            </a:r>
            <a:r>
              <a:rPr lang="en-US" dirty="0"/>
              <a:t>, outputs a probability distribution </a:t>
            </a:r>
            <a:r>
              <a:rPr lang="en-US" i="1" dirty="0"/>
              <a:t>y</a:t>
            </a:r>
            <a:r>
              <a:rPr lang="en-US" dirty="0"/>
              <a:t>, and is parameterized by weight matrices </a:t>
            </a:r>
            <a:r>
              <a:rPr lang="en-US" i="1" dirty="0"/>
              <a:t>W </a:t>
            </a:r>
            <a:r>
              <a:rPr lang="en-US" dirty="0"/>
              <a:t>and </a:t>
            </a:r>
            <a:r>
              <a:rPr lang="en-US" i="1" dirty="0"/>
              <a:t>U </a:t>
            </a:r>
            <a:r>
              <a:rPr lang="en-US" dirty="0"/>
              <a:t>and a bias vector </a:t>
            </a:r>
            <a:r>
              <a:rPr lang="en-US" i="1" dirty="0"/>
              <a:t>b</a:t>
            </a:r>
            <a:r>
              <a:rPr lang="en-US" dirty="0"/>
              <a:t>: </a:t>
            </a:r>
          </a:p>
          <a:p>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a:t>
            </a:r>
            <a:br>
              <a:rPr lang="en-US" dirty="0"/>
            </a:br>
            <a:r>
              <a:rPr lang="en-US" i="1" dirty="0"/>
              <a:t>z </a:t>
            </a:r>
            <a:r>
              <a:rPr lang="en-US" dirty="0"/>
              <a:t>= </a:t>
            </a:r>
            <a:r>
              <a:rPr lang="en-US" i="1" dirty="0"/>
              <a:t>Uh</a:t>
            </a:r>
            <a:br>
              <a:rPr lang="en-US" i="1" dirty="0"/>
            </a:br>
            <a:r>
              <a:rPr lang="en-US" i="1" dirty="0"/>
              <a:t>y </a:t>
            </a:r>
            <a:r>
              <a:rPr lang="en-US" dirty="0"/>
              <a:t>= </a:t>
            </a:r>
            <a:r>
              <a:rPr lang="en-US" dirty="0" err="1"/>
              <a:t>softmax</a:t>
            </a:r>
            <a:r>
              <a:rPr lang="en-US" dirty="0"/>
              <a:t>(</a:t>
            </a:r>
            <a:r>
              <a:rPr lang="en-US" i="1" dirty="0"/>
              <a:t>z</a:t>
            </a:r>
            <a:r>
              <a:rPr lang="en-US" dirty="0"/>
              <a:t>) </a:t>
            </a:r>
          </a:p>
          <a:p>
            <a:endParaRPr lang="en-US" dirty="0"/>
          </a:p>
          <a:p>
            <a:r>
              <a:rPr lang="en-US" dirty="0"/>
              <a:t>Like with logistic regression, </a:t>
            </a:r>
            <a:r>
              <a:rPr lang="en-US" dirty="0" err="1"/>
              <a:t>softmax</a:t>
            </a:r>
            <a:r>
              <a:rPr lang="en-US" dirty="0"/>
              <a:t> normalizes the output and turns it into a probability distribution. </a:t>
            </a:r>
          </a:p>
        </p:txBody>
      </p:sp>
    </p:spTree>
    <p:extLst>
      <p:ext uri="{BB962C8B-B14F-4D97-AF65-F5344CB8AC3E}">
        <p14:creationId xmlns:p14="http://schemas.microsoft.com/office/powerpoint/2010/main" val="2437514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Neural Nets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logistic regression, we want to learn the best parameters for the neural net to make its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as close to possible as the gold standard labels in our training data </a:t>
                </a:r>
                <a:r>
                  <a:rPr lang="en-US" i="1" dirty="0"/>
                  <a:t>y.</a:t>
                </a:r>
              </a:p>
              <a:p>
                <a:r>
                  <a:rPr lang="en-US" dirty="0"/>
                  <a:t>What do we need?</a:t>
                </a:r>
              </a:p>
              <a:p>
                <a:r>
                  <a:rPr lang="en-US" b="1" dirty="0"/>
                  <a:t>A loss function</a:t>
                </a:r>
                <a:r>
                  <a:rPr lang="en-US" dirty="0"/>
                  <a:t> –</a:t>
                </a:r>
                <a:r>
                  <a:rPr lang="en-US" b="1" dirty="0"/>
                  <a:t> </a:t>
                </a:r>
                <a:r>
                  <a:rPr lang="en-US" dirty="0"/>
                  <a:t>cross-entropy loss</a:t>
                </a:r>
              </a:p>
              <a:p>
                <a:r>
                  <a:rPr lang="en-US" b="1" dirty="0"/>
                  <a:t>An optimization algorithm </a:t>
                </a:r>
                <a:r>
                  <a:rPr lang="en-US" dirty="0"/>
                  <a:t>– gradient descent</a:t>
                </a:r>
              </a:p>
              <a:p>
                <a:r>
                  <a:rPr lang="en-US" b="1" dirty="0"/>
                  <a:t>A way of computing the gradient of the loss function</a:t>
                </a:r>
                <a:r>
                  <a:rPr lang="en-US" dirty="0"/>
                  <a:t> – error propagation </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019" t="-1667"/>
                </a:stretch>
              </a:blipFill>
            </p:spPr>
            <p:txBody>
              <a:bodyPr/>
              <a:lstStyle/>
              <a:p>
                <a:r>
                  <a:rPr lang="en-US">
                    <a:noFill/>
                  </a:rPr>
                  <a:t> </a:t>
                </a:r>
              </a:p>
            </p:txBody>
          </p:sp>
        </mc:Fallback>
      </mc:AlternateContent>
    </p:spTree>
    <p:extLst>
      <p:ext uri="{BB962C8B-B14F-4D97-AF65-F5344CB8AC3E}">
        <p14:creationId xmlns:p14="http://schemas.microsoft.com/office/powerpoint/2010/main" val="1606776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If the neural network is a binary classifier with a sigmoid at the final layer, the loss function is exactly the same as we saw in logistic regression:</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fName>
                        <m:e>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1 −</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(1 − </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func>
                              <m:r>
                                <a:rPr lang="en-US" i="1">
                                  <a:latin typeface="Cambria Math" panose="02040503050406030204" pitchFamily="18" charset="0"/>
                                </a:rPr>
                                <m:t>)]</m:t>
                              </m:r>
                            </m:e>
                          </m:func>
                        </m:e>
                      </m:func>
                    </m:oMath>
                  </m:oMathPara>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1587"/>
                </a:stretch>
              </a:blipFill>
            </p:spPr>
            <p:txBody>
              <a:bodyPr/>
              <a:lstStyle/>
              <a:p>
                <a:r>
                  <a:rPr lang="en-US">
                    <a:noFill/>
                  </a:rPr>
                  <a:t> </a:t>
                </a:r>
              </a:p>
            </p:txBody>
          </p:sp>
        </mc:Fallback>
      </mc:AlternateContent>
    </p:spTree>
    <p:extLst>
      <p:ext uri="{BB962C8B-B14F-4D97-AF65-F5344CB8AC3E}">
        <p14:creationId xmlns:p14="http://schemas.microsoft.com/office/powerpoint/2010/main" val="102768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en-US" dirty="0"/>
                  <a:t>If the neural network is a binary classifier with a sigmoid at the final layer, the loss function is exactly the same as we saw in logistic regression:</a:t>
                </a:r>
              </a:p>
              <a:p>
                <a:endParaRPr lang="en-US" dirty="0"/>
              </a:p>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fName>
                        <m:e>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1 −</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(1 − </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func>
                              <m:r>
                                <a:rPr lang="en-US" i="1">
                                  <a:latin typeface="Cambria Math" panose="02040503050406030204" pitchFamily="18" charset="0"/>
                                </a:rPr>
                                <m:t>)]</m:t>
                              </m:r>
                            </m:e>
                          </m:func>
                        </m:e>
                      </m:func>
                    </m:oMath>
                  </m:oMathPara>
                </a14:m>
                <a:endParaRPr lang="en-US" dirty="0"/>
              </a:p>
              <a:p>
                <a:endParaRPr lang="en-US" dirty="0"/>
              </a:p>
              <a:p>
                <a:r>
                  <a:rPr lang="en-US" dirty="0"/>
                  <a:t>For multinomial classification</a:t>
                </a:r>
              </a:p>
              <a:p>
                <a:pPr algn="ctr"/>
                <a14:m>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𝐶</m:t>
                        </m:r>
                      </m:sup>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r>
                          <a:rPr lang="en-US" i="1">
                            <a:latin typeface="Cambria Math" panose="02040503050406030204" pitchFamily="18" charset="0"/>
                            <a:ea typeface="Cambria Math" panose="02040503050406030204" pitchFamily="18" charset="0"/>
                          </a:rPr>
                          <m:t>  </m:t>
                        </m:r>
                      </m:e>
                    </m:nary>
                  </m:oMath>
                </a14:m>
                <a:r>
                  <a:rPr lang="en-US" dirty="0"/>
                  <a:t> </a:t>
                </a:r>
              </a:p>
              <a:p>
                <a:pPr algn="ctr"/>
                <a:endParaRPr lang="en-US" dirty="0"/>
              </a:p>
              <a:p>
                <a:r>
                  <a:rPr lang="en-US" dirty="0"/>
                  <a:t>If there is only one correct answer, where the truth is </a:t>
                </a:r>
                <a:r>
                  <a:rPr lang="en-US" i="1" dirty="0" err="1"/>
                  <a:t>y</a:t>
                </a:r>
                <a:r>
                  <a:rPr lang="en-US" i="1" baseline="-25000" dirty="0" err="1"/>
                  <a:t>i</a:t>
                </a:r>
                <a:r>
                  <a:rPr lang="en-US" i="1" dirty="0"/>
                  <a:t>=1</a:t>
                </a:r>
                <a:r>
                  <a:rPr lang="en-US" dirty="0"/>
                  <a:t>, then this simplifies to be</a:t>
                </a:r>
              </a:p>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oMath>
                  </m:oMathPara>
                </a14:m>
                <a:endParaRPr lang="en-US" dirty="0"/>
              </a:p>
              <a:p>
                <a:endParaRPr lang="en-US" dirty="0"/>
              </a:p>
              <a:p>
                <a:r>
                  <a:rPr lang="en-US" dirty="0"/>
                  <a:t>Plugging into </a:t>
                </a:r>
                <a:r>
                  <a:rPr lang="en-US" dirty="0" err="1"/>
                  <a:t>softmax</a:t>
                </a:r>
                <a:r>
                  <a:rPr lang="en-US" dirty="0"/>
                  <a:t>: </a:t>
                </a:r>
              </a:p>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𝑖</m:t>
                                  </m:r>
                                </m:sup>
                              </m:sSup>
                            </m:num>
                            <m:den>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𝐾</m:t>
                                  </m:r>
                                </m:sup>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𝑗</m:t>
                                      </m:r>
                                    </m:sup>
                                  </m:sSup>
                                </m:e>
                              </m:nary>
                            </m:den>
                          </m:f>
                        </m:e>
                      </m:func>
                    </m:oMath>
                  </m:oMathPara>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2116" b="-13757"/>
                </a:stretch>
              </a:blipFill>
            </p:spPr>
            <p:txBody>
              <a:bodyPr/>
              <a:lstStyle/>
              <a:p>
                <a:r>
                  <a:rPr lang="en-US">
                    <a:noFill/>
                  </a:rPr>
                  <a:t> </a:t>
                </a:r>
              </a:p>
            </p:txBody>
          </p:sp>
        </mc:Fallback>
      </mc:AlternateContent>
    </p:spTree>
    <p:extLst>
      <p:ext uri="{BB962C8B-B14F-4D97-AF65-F5344CB8AC3E}">
        <p14:creationId xmlns:p14="http://schemas.microsoft.com/office/powerpoint/2010/main" val="666463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the gradient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t>Logistic regression can be thought of as a network with just one weight layer and a sigmoid output.  In that case the gradient is: </a:t>
                </a:r>
              </a:p>
              <a:p>
                <a:endParaRPr lang="en-US" dirty="0"/>
              </a:p>
              <a:p>
                <a:pPr/>
                <a14:m>
                  <m:oMathPara xmlns:m="http://schemas.openxmlformats.org/officeDocument/2006/math">
                    <m:oMathParaPr>
                      <m:jc m:val="center"/>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𝐿𝐶𝐸</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𝑤𝑗</m:t>
                          </m:r>
                        </m:den>
                      </m:f>
                      <m:r>
                        <a:rPr lang="en-US">
                          <a:latin typeface="Cambria Math" panose="02040503050406030204" pitchFamily="18" charset="0"/>
                        </a:rPr>
                        <m:t> </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𝑥𝑗</m:t>
                      </m:r>
                    </m:oMath>
                  </m:oMathPara>
                </a14:m>
                <a:endParaRPr lang="en-US" i="1" baseline="-25000" dirty="0">
                  <a:latin typeface="Cambria Math" panose="02040503050406030204" pitchFamily="18" charset="0"/>
                </a:endParaRPr>
              </a:p>
              <a:p>
                <a:r>
                  <a:rPr lang="en-US" dirty="0"/>
                  <a:t>					         </a:t>
                </a:r>
                <a14:m>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𝑏</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e>
                    </m:d>
                    <m:r>
                      <a:rPr lang="en-US" i="1">
                        <a:latin typeface="Cambria Math" panose="02040503050406030204" pitchFamily="18" charset="0"/>
                        <a:ea typeface="Cambria Math" panose="02040503050406030204" pitchFamily="18" charset="0"/>
                      </a:rPr>
                      <m:t>𝑥</m:t>
                    </m:r>
                    <m:r>
                      <a:rPr lang="en-US" i="1" baseline="-25000">
                        <a:latin typeface="Cambria Math" panose="02040503050406030204" pitchFamily="18" charset="0"/>
                        <a:ea typeface="Cambria Math" panose="02040503050406030204" pitchFamily="18" charset="0"/>
                      </a:rPr>
                      <m:t>𝑗</m:t>
                    </m:r>
                  </m:oMath>
                </a14:m>
                <a:endParaRPr lang="en-US" dirty="0"/>
              </a:p>
              <a:p>
                <a:endParaRPr lang="en-US" dirty="0"/>
              </a:p>
              <a:p>
                <a:r>
                  <a:rPr lang="en-US" dirty="0"/>
                  <a:t>But these derivatives only give correct updates for the last weight layer! For deeper networks, computing the gradients requires looking back through all the earlier layers in the network, even though the loss is only computed with respect to the output of the network.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587" r="-96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490D0A0-C4D5-564D-A476-F062285DF259}"/>
              </a:ext>
            </a:extLst>
          </p:cNvPr>
          <p:cNvSpPr txBox="1"/>
          <p:nvPr/>
        </p:nvSpPr>
        <p:spPr>
          <a:xfrm>
            <a:off x="3886201" y="6008640"/>
            <a:ext cx="4996881" cy="369332"/>
          </a:xfrm>
          <a:prstGeom prst="rect">
            <a:avLst/>
          </a:prstGeom>
          <a:noFill/>
        </p:spPr>
        <p:txBody>
          <a:bodyPr wrap="none" rtlCol="0">
            <a:spAutoFit/>
          </a:bodyPr>
          <a:lstStyle/>
          <a:p>
            <a:r>
              <a:rPr lang="en-US" dirty="0"/>
              <a:t>Solution: </a:t>
            </a:r>
            <a:r>
              <a:rPr lang="en-US" b="1" dirty="0"/>
              <a:t>error backpropagation algorithm</a:t>
            </a:r>
          </a:p>
        </p:txBody>
      </p:sp>
    </p:spTree>
    <p:extLst>
      <p:ext uri="{BB962C8B-B14F-4D97-AF65-F5344CB8AC3E}">
        <p14:creationId xmlns:p14="http://schemas.microsoft.com/office/powerpoint/2010/main" val="18188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Graphs</a:t>
            </a:r>
          </a:p>
        </p:txBody>
      </p:sp>
      <p:sp>
        <p:nvSpPr>
          <p:cNvPr id="3" name="Content Placeholder 2"/>
          <p:cNvSpPr>
            <a:spLocks noGrp="1"/>
          </p:cNvSpPr>
          <p:nvPr>
            <p:ph idx="1"/>
          </p:nvPr>
        </p:nvSpPr>
        <p:spPr/>
        <p:txBody>
          <a:bodyPr/>
          <a:lstStyle/>
          <a:p>
            <a:r>
              <a:rPr lang="en-US" dirty="0"/>
              <a:t>Although backpropagation was invented for neural nets, it is related to general procedure called </a:t>
            </a:r>
            <a:r>
              <a:rPr lang="en-US" b="1" dirty="0"/>
              <a:t>backward differentiation</a:t>
            </a:r>
            <a:r>
              <a:rPr lang="en-US" dirty="0"/>
              <a:t>, which depends on the notion of </a:t>
            </a:r>
            <a:r>
              <a:rPr lang="en-US" b="1" dirty="0"/>
              <a:t>computation graphs</a:t>
            </a:r>
            <a:r>
              <a:rPr lang="en-US" dirty="0"/>
              <a:t>. </a:t>
            </a:r>
          </a:p>
          <a:p>
            <a:r>
              <a:rPr lang="en-US" dirty="0"/>
              <a:t>A computation graph represents the process of computing a mathematical expression.  The computation is broken down into separate operations.  Each operation is a node in a graph. </a:t>
            </a:r>
          </a:p>
          <a:p>
            <a:endParaRPr lang="en-US" dirty="0"/>
          </a:p>
        </p:txBody>
      </p:sp>
      <p:sp>
        <p:nvSpPr>
          <p:cNvPr id="6" name="Rectangle 5"/>
          <p:cNvSpPr/>
          <p:nvPr/>
        </p:nvSpPr>
        <p:spPr>
          <a:xfrm>
            <a:off x="2971801" y="4343400"/>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7" name="Rectangle 6"/>
          <p:cNvSpPr/>
          <p:nvPr/>
        </p:nvSpPr>
        <p:spPr>
          <a:xfrm>
            <a:off x="6781800" y="4343400"/>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Tree>
    <p:extLst>
      <p:ext uri="{BB962C8B-B14F-4D97-AF65-F5344CB8AC3E}">
        <p14:creationId xmlns:p14="http://schemas.microsoft.com/office/powerpoint/2010/main" val="1921453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pass</a:t>
            </a:r>
          </a:p>
        </p:txBody>
      </p:sp>
      <p:pic>
        <p:nvPicPr>
          <p:cNvPr id="4" name="Content Placeholder 3"/>
          <p:cNvPicPr>
            <a:picLocks noGrp="1" noChangeAspect="1"/>
          </p:cNvPicPr>
          <p:nvPr>
            <p:ph idx="1"/>
          </p:nvPr>
        </p:nvPicPr>
        <p:blipFill>
          <a:blip r:embed="rId3"/>
          <a:stretch>
            <a:fillRect/>
          </a:stretch>
        </p:blipFill>
        <p:spPr>
          <a:xfrm>
            <a:off x="3352800" y="2286000"/>
            <a:ext cx="5867400" cy="2535296"/>
          </a:xfrm>
          <a:prstGeom prst="rect">
            <a:avLst/>
          </a:prstGeom>
        </p:spPr>
      </p:pic>
      <p:sp>
        <p:nvSpPr>
          <p:cNvPr id="7" name="Rectangle 6"/>
          <p:cNvSpPr/>
          <p:nvPr/>
        </p:nvSpPr>
        <p:spPr>
          <a:xfrm>
            <a:off x="3048001" y="5369935"/>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8" name="Rectangle 7"/>
          <p:cNvSpPr/>
          <p:nvPr/>
        </p:nvSpPr>
        <p:spPr>
          <a:xfrm>
            <a:off x="6858000" y="5369935"/>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
        <p:nvSpPr>
          <p:cNvPr id="9" name="Rectangle 8"/>
          <p:cNvSpPr/>
          <p:nvPr/>
        </p:nvSpPr>
        <p:spPr>
          <a:xfrm>
            <a:off x="2789917" y="6103240"/>
            <a:ext cx="2698175" cy="369332"/>
          </a:xfrm>
          <a:prstGeom prst="rect">
            <a:avLst/>
          </a:prstGeom>
        </p:spPr>
        <p:txBody>
          <a:bodyPr wrap="none">
            <a:spAutoFit/>
          </a:bodyPr>
          <a:lstStyle/>
          <a:p>
            <a:r>
              <a:rPr lang="en-US" dirty="0">
                <a:latin typeface="NimbusRomNo9L" charset="0"/>
              </a:rPr>
              <a:t>inputs </a:t>
            </a:r>
            <a:r>
              <a:rPr lang="en-US" i="1" dirty="0">
                <a:latin typeface="NimbusRomNo9L" charset="0"/>
              </a:rPr>
              <a:t>a </a:t>
            </a:r>
            <a:r>
              <a:rPr lang="en-US" dirty="0">
                <a:latin typeface="CMR10" charset="0"/>
              </a:rPr>
              <a:t>= </a:t>
            </a:r>
            <a:r>
              <a:rPr lang="en-US" dirty="0">
                <a:latin typeface="NimbusRomNo9L" charset="0"/>
              </a:rPr>
              <a:t>3, </a:t>
            </a:r>
            <a:r>
              <a:rPr lang="en-US" i="1" dirty="0">
                <a:latin typeface="NimbusRomNo9L" charset="0"/>
              </a:rPr>
              <a:t>b </a:t>
            </a:r>
            <a:r>
              <a:rPr lang="en-US" dirty="0">
                <a:latin typeface="CMR10" charset="0"/>
              </a:rPr>
              <a:t>= </a:t>
            </a:r>
            <a:r>
              <a:rPr lang="en-US" dirty="0">
                <a:latin typeface="NimbusRomNo9L" charset="0"/>
              </a:rPr>
              <a:t>1, </a:t>
            </a:r>
            <a:r>
              <a:rPr lang="en-US" i="1" dirty="0">
                <a:latin typeface="NimbusRomNo9L" charset="0"/>
              </a:rPr>
              <a:t>c </a:t>
            </a:r>
            <a:r>
              <a:rPr lang="en-US" dirty="0">
                <a:latin typeface="CMR10" charset="0"/>
              </a:rPr>
              <a:t>= </a:t>
            </a:r>
            <a:r>
              <a:rPr lang="en-US" dirty="0">
                <a:latin typeface="CMSY10" charset="0"/>
              </a:rPr>
              <a:t>−</a:t>
            </a:r>
            <a:r>
              <a:rPr lang="en-US" dirty="0">
                <a:latin typeface="NimbusRomNo9L" charset="0"/>
              </a:rPr>
              <a:t>2, </a:t>
            </a:r>
            <a:endParaRPr lang="en-US" dirty="0"/>
          </a:p>
        </p:txBody>
      </p:sp>
    </p:spTree>
    <p:extLst>
      <p:ext uri="{BB962C8B-B14F-4D97-AF65-F5344CB8AC3E}">
        <p14:creationId xmlns:p14="http://schemas.microsoft.com/office/powerpoint/2010/main" val="810302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sp>
        <p:nvSpPr>
          <p:cNvPr id="3" name="Content Placeholder 2"/>
          <p:cNvSpPr>
            <a:spLocks noGrp="1"/>
          </p:cNvSpPr>
          <p:nvPr>
            <p:ph idx="1"/>
          </p:nvPr>
        </p:nvSpPr>
        <p:spPr/>
        <p:txBody>
          <a:bodyPr/>
          <a:lstStyle/>
          <a:p>
            <a:r>
              <a:rPr lang="en-US"/>
              <a:t>The building block of a neural network is a single computational unit. A unit takes a set of real valued numbers as input, performs some computation.</a:t>
            </a:r>
          </a:p>
          <a:p>
            <a:endParaRPr lang="en-US"/>
          </a:p>
        </p:txBody>
      </p:sp>
      <p:pic>
        <p:nvPicPr>
          <p:cNvPr id="4" name="Picture 3"/>
          <p:cNvPicPr>
            <a:picLocks noChangeAspect="1"/>
          </p:cNvPicPr>
          <p:nvPr/>
        </p:nvPicPr>
        <p:blipFill>
          <a:blip r:embed="rId2"/>
          <a:stretch>
            <a:fillRect/>
          </a:stretch>
        </p:blipFill>
        <p:spPr>
          <a:xfrm>
            <a:off x="3886200" y="2438401"/>
            <a:ext cx="4146550" cy="3701283"/>
          </a:xfrm>
          <a:prstGeom prst="rect">
            <a:avLst/>
          </a:prstGeom>
        </p:spPr>
      </p:pic>
    </p:spTree>
    <p:extLst>
      <p:ext uri="{BB962C8B-B14F-4D97-AF65-F5344CB8AC3E}">
        <p14:creationId xmlns:p14="http://schemas.microsoft.com/office/powerpoint/2010/main" val="3060677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differentiation</a:t>
            </a:r>
          </a:p>
        </p:txBody>
      </p:sp>
      <p:sp>
        <p:nvSpPr>
          <p:cNvPr id="3" name="Content Placeholder 2"/>
          <p:cNvSpPr>
            <a:spLocks noGrp="1"/>
          </p:cNvSpPr>
          <p:nvPr>
            <p:ph idx="1"/>
          </p:nvPr>
        </p:nvSpPr>
        <p:spPr/>
        <p:txBody>
          <a:bodyPr/>
          <a:lstStyle/>
          <a:p>
            <a:r>
              <a:rPr lang="en-US" dirty="0"/>
              <a:t>The importance of the computation graph comes from the backward pass, which is used to compute the derivatives that we’ll need for the weight update. </a:t>
            </a:r>
          </a:p>
          <a:p>
            <a:r>
              <a:rPr lang="en-US" dirty="0"/>
              <a:t>How do we compute the derivative of our output function L with respect to the input variables a, b, and c?</a:t>
            </a:r>
          </a:p>
          <a:p>
            <a:endParaRPr lang="en-US" dirty="0"/>
          </a:p>
          <a:p>
            <a:endParaRPr lang="en-US" dirty="0"/>
          </a:p>
          <a:p>
            <a:r>
              <a:rPr lang="en-US" dirty="0"/>
              <a:t>Backwards differentiation uses the </a:t>
            </a:r>
            <a:r>
              <a:rPr lang="en-US" b="1" dirty="0"/>
              <a:t>chain rule </a:t>
            </a:r>
            <a:r>
              <a:rPr lang="en-US" dirty="0"/>
              <a:t>from calculus.  </a:t>
            </a:r>
          </a:p>
          <a:p>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29C30DF-3C7C-544B-86EA-18D4916F2B91}"/>
                  </a:ext>
                </a:extLst>
              </p:cNvPr>
              <p:cNvSpPr txBox="1"/>
              <p:nvPr/>
            </p:nvSpPr>
            <p:spPr>
              <a:xfrm>
                <a:off x="5181600" y="3733801"/>
                <a:ext cx="2549710" cy="497829"/>
              </a:xfrm>
              <a:prstGeom prst="rect">
                <a:avLst/>
              </a:prstGeom>
              <a:noFill/>
            </p:spPr>
            <p:txBody>
              <a:bodyPr wrap="square" lIns="0" tIns="0" rIns="0" bIns="0" rtlCol="0">
                <a:spAutoFit/>
              </a:bodyPr>
              <a:lstStyle/>
              <a:p>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𝑎</m:t>
                        </m:r>
                      </m:den>
                    </m:f>
                  </m:oMath>
                </a14:m>
                <a:r>
                  <a:rPr lang="en-US" sz="2200" dirty="0"/>
                  <a:t>,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𝑏</m:t>
                        </m:r>
                      </m:den>
                    </m:f>
                  </m:oMath>
                </a14:m>
                <a:r>
                  <a:rPr lang="en-US" sz="2200" dirty="0"/>
                  <a:t>, and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𝑐</m:t>
                        </m:r>
                      </m:den>
                    </m:f>
                  </m:oMath>
                </a14:m>
                <a:endParaRPr lang="en-US" sz="2200" dirty="0"/>
              </a:p>
            </p:txBody>
          </p:sp>
        </mc:Choice>
        <mc:Fallback>
          <p:sp>
            <p:nvSpPr>
              <p:cNvPr id="5" name="TextBox 4">
                <a:extLst>
                  <a:ext uri="{FF2B5EF4-FFF2-40B4-BE49-F238E27FC236}">
                    <a16:creationId xmlns:a16="http://schemas.microsoft.com/office/drawing/2014/main" id="{829C30DF-3C7C-544B-86EA-18D4916F2B91}"/>
                  </a:ext>
                </a:extLst>
              </p:cNvPr>
              <p:cNvSpPr txBox="1">
                <a:spLocks noRot="1" noChangeAspect="1" noMove="1" noResize="1" noEditPoints="1" noAdjustHandles="1" noChangeArrowheads="1" noChangeShapeType="1" noTextEdit="1"/>
              </p:cNvSpPr>
              <p:nvPr/>
            </p:nvSpPr>
            <p:spPr>
              <a:xfrm>
                <a:off x="5181600" y="3733801"/>
                <a:ext cx="2549710" cy="497829"/>
              </a:xfrm>
              <a:prstGeom prst="rect">
                <a:avLst/>
              </a:prstGeom>
              <a:blipFill>
                <a:blip r:embed="rId3"/>
                <a:stretch>
                  <a:fillRect l="-3483" t="-2500" b="-27500"/>
                </a:stretch>
              </a:blipFill>
            </p:spPr>
            <p:txBody>
              <a:bodyPr/>
              <a:lstStyle/>
              <a:p>
                <a:r>
                  <a:rPr lang="en-US">
                    <a:noFill/>
                  </a:rPr>
                  <a:t> </a:t>
                </a:r>
              </a:p>
            </p:txBody>
          </p:sp>
        </mc:Fallback>
      </mc:AlternateContent>
    </p:spTree>
    <p:extLst>
      <p:ext uri="{BB962C8B-B14F-4D97-AF65-F5344CB8AC3E}">
        <p14:creationId xmlns:p14="http://schemas.microsoft.com/office/powerpoint/2010/main" val="1623763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p:sp>
        <p:nvSpPr>
          <p:cNvPr id="3" name="Content Placeholder 2"/>
          <p:cNvSpPr>
            <a:spLocks noGrp="1"/>
          </p:cNvSpPr>
          <p:nvPr>
            <p:ph idx="1"/>
          </p:nvPr>
        </p:nvSpPr>
        <p:spPr/>
        <p:txBody>
          <a:bodyPr/>
          <a:lstStyle/>
          <a:p>
            <a:r>
              <a:rPr lang="en-US" dirty="0"/>
              <a:t>For a composite function </a:t>
            </a:r>
            <a:r>
              <a:rPr lang="is-IS" i="1" dirty="0"/>
              <a:t>f</a:t>
            </a:r>
            <a:r>
              <a:rPr lang="is-IS" dirty="0"/>
              <a:t>(</a:t>
            </a:r>
            <a:r>
              <a:rPr lang="is-IS" i="1" dirty="0"/>
              <a:t>x</a:t>
            </a:r>
            <a:r>
              <a:rPr lang="is-IS" dirty="0"/>
              <a:t>) = </a:t>
            </a:r>
            <a:r>
              <a:rPr lang="is-IS" i="1" dirty="0"/>
              <a:t>u</a:t>
            </a:r>
            <a:r>
              <a:rPr lang="is-IS" dirty="0"/>
              <a:t>(</a:t>
            </a:r>
            <a:r>
              <a:rPr lang="is-IS" i="1" dirty="0"/>
              <a:t>v</a:t>
            </a:r>
            <a:r>
              <a:rPr lang="is-IS" dirty="0"/>
              <a:t>(</a:t>
            </a:r>
            <a:r>
              <a:rPr lang="is-IS" i="1" dirty="0"/>
              <a:t>x</a:t>
            </a:r>
            <a:r>
              <a:rPr lang="is-IS" dirty="0"/>
              <a:t>)),</a:t>
            </a:r>
            <a:r>
              <a:rPr lang="en-US" dirty="0"/>
              <a:t> the derivative of </a:t>
            </a:r>
            <a:r>
              <a:rPr lang="en-US" i="1" dirty="0"/>
              <a:t>f</a:t>
            </a:r>
            <a:r>
              <a:rPr lang="en-US" dirty="0"/>
              <a:t>(</a:t>
            </a:r>
            <a:r>
              <a:rPr lang="en-US" i="1" dirty="0"/>
              <a:t>x</a:t>
            </a:r>
            <a:r>
              <a:rPr lang="en-US" dirty="0"/>
              <a:t>) is:</a:t>
            </a:r>
            <a:endParaRPr lang="is-IS" dirty="0"/>
          </a:p>
          <a:p>
            <a:endParaRPr lang="is-IS" dirty="0"/>
          </a:p>
          <a:p>
            <a:endParaRPr lang="is-IS" dirty="0"/>
          </a:p>
          <a:p>
            <a:endParaRPr lang="is-IS" dirty="0"/>
          </a:p>
          <a:p>
            <a:endParaRPr lang="is-IS" dirty="0"/>
          </a:p>
          <a:p>
            <a:r>
              <a:rPr lang="is-IS" dirty="0"/>
              <a:t>Similarly for, </a:t>
            </a:r>
            <a:r>
              <a:rPr lang="en-US" i="1" dirty="0"/>
              <a:t>f</a:t>
            </a:r>
            <a:r>
              <a:rPr lang="en-US" dirty="0"/>
              <a:t>(</a:t>
            </a:r>
            <a:r>
              <a:rPr lang="en-US" i="1" dirty="0"/>
              <a:t>x</a:t>
            </a:r>
            <a:r>
              <a:rPr lang="en-US" dirty="0"/>
              <a:t>) = </a:t>
            </a:r>
            <a:r>
              <a:rPr lang="en-US" i="1" dirty="0"/>
              <a:t>u</a:t>
            </a:r>
            <a:r>
              <a:rPr lang="en-US" dirty="0"/>
              <a:t>(</a:t>
            </a:r>
            <a:r>
              <a:rPr lang="en-US" i="1" dirty="0"/>
              <a:t>v</a:t>
            </a:r>
            <a:r>
              <a:rPr lang="en-US" dirty="0"/>
              <a:t>(</a:t>
            </a:r>
            <a:r>
              <a:rPr lang="en-US" i="1" dirty="0"/>
              <a:t>w</a:t>
            </a:r>
            <a:r>
              <a:rPr lang="en-US" dirty="0"/>
              <a:t>(</a:t>
            </a:r>
            <a:r>
              <a:rPr lang="en-US" i="1" dirty="0"/>
              <a:t>x</a:t>
            </a:r>
            <a:r>
              <a:rPr lang="en-US" dirty="0"/>
              <a:t>))), the derivative of </a:t>
            </a:r>
            <a:r>
              <a:rPr lang="en-US" i="1" dirty="0"/>
              <a:t>f</a:t>
            </a:r>
            <a:r>
              <a:rPr lang="en-US" dirty="0"/>
              <a:t>(</a:t>
            </a:r>
            <a:r>
              <a:rPr lang="en-US" i="1" dirty="0"/>
              <a:t>x</a:t>
            </a:r>
            <a:r>
              <a:rPr lang="en-US" dirty="0"/>
              <a:t>) is: </a:t>
            </a:r>
          </a:p>
          <a:p>
            <a:r>
              <a:rPr lang="is-IS" dirty="0"/>
              <a:t>  </a:t>
            </a:r>
          </a:p>
          <a:p>
            <a:endParaRPr lang="en-US"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71B6CF5-9135-754C-86EB-B187D64887C6}"/>
                  </a:ext>
                </a:extLst>
              </p:cNvPr>
              <p:cNvSpPr txBox="1"/>
              <p:nvPr/>
            </p:nvSpPr>
            <p:spPr>
              <a:xfrm>
                <a:off x="4800600" y="2029801"/>
                <a:ext cx="1990032" cy="76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𝑑𝑓</m:t>
                          </m:r>
                        </m:num>
                        <m:den>
                          <m:r>
                            <a:rPr lang="en-US" sz="2600" i="1">
                              <a:latin typeface="Cambria Math" panose="02040503050406030204" pitchFamily="18" charset="0"/>
                            </a:rPr>
                            <m:t>𝑑𝑥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m:t>
                          </m:r>
                          <m:r>
                            <a:rPr lang="en-US" sz="2600" i="1">
                              <a:latin typeface="Cambria Math" panose="02040503050406030204" pitchFamily="18" charset="0"/>
                            </a:rPr>
                            <m:t>𝑢</m:t>
                          </m:r>
                        </m:num>
                        <m:den>
                          <m:r>
                            <a:rPr lang="en-US" sz="2600" i="1">
                              <a:latin typeface="Cambria Math" panose="02040503050406030204" pitchFamily="18" charset="0"/>
                            </a:rPr>
                            <m:t>𝑑</m:t>
                          </m:r>
                          <m:r>
                            <a:rPr lang="en-US" sz="2600" i="1">
                              <a:latin typeface="Cambria Math" panose="02040503050406030204" pitchFamily="18" charset="0"/>
                            </a:rPr>
                            <m:t>𝑣</m:t>
                          </m:r>
                        </m:den>
                      </m:f>
                      <m:r>
                        <a:rPr lang="en-US" sz="2600" i="1">
                          <a:latin typeface="Cambria Math" panose="02040503050406030204" pitchFamily="18" charset="0"/>
                        </a:rPr>
                        <m:t> </m:t>
                      </m:r>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m:t>
                          </m:r>
                          <m:r>
                            <a:rPr lang="en-US" sz="2600" i="1">
                              <a:latin typeface="Cambria Math" panose="02040503050406030204" pitchFamily="18" charset="0"/>
                            </a:rPr>
                            <m:t>𝑣</m:t>
                          </m:r>
                        </m:num>
                        <m:den>
                          <m:r>
                            <a:rPr lang="en-US" sz="2600" i="1">
                              <a:latin typeface="Cambria Math" panose="02040503050406030204" pitchFamily="18" charset="0"/>
                            </a:rPr>
                            <m:t>𝑑𝑥</m:t>
                          </m:r>
                        </m:den>
                      </m:f>
                    </m:oMath>
                  </m:oMathPara>
                </a14:m>
                <a:endParaRPr lang="en-US" sz="2600" i="1" dirty="0"/>
              </a:p>
            </p:txBody>
          </p:sp>
        </mc:Choice>
        <mc:Fallback>
          <p:sp>
            <p:nvSpPr>
              <p:cNvPr id="6" name="TextBox 5">
                <a:extLst>
                  <a:ext uri="{FF2B5EF4-FFF2-40B4-BE49-F238E27FC236}">
                    <a16:creationId xmlns:a16="http://schemas.microsoft.com/office/drawing/2014/main" id="{D71B6CF5-9135-754C-86EB-B187D64887C6}"/>
                  </a:ext>
                </a:extLst>
              </p:cNvPr>
              <p:cNvSpPr txBox="1">
                <a:spLocks noRot="1" noChangeAspect="1" noMove="1" noResize="1" noEditPoints="1" noAdjustHandles="1" noChangeArrowheads="1" noChangeShapeType="1" noTextEdit="1"/>
              </p:cNvSpPr>
              <p:nvPr/>
            </p:nvSpPr>
            <p:spPr>
              <a:xfrm>
                <a:off x="4800600" y="2029801"/>
                <a:ext cx="1990032" cy="760849"/>
              </a:xfrm>
              <a:prstGeom prst="rect">
                <a:avLst/>
              </a:prstGeom>
              <a:blipFill>
                <a:blip r:embed="rId3"/>
                <a:stretch>
                  <a:fillRect l="-5732" t="-4918" r="-3185" b="-147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81A7976-4089-6249-8103-79EB62FB22E4}"/>
                  </a:ext>
                </a:extLst>
              </p:cNvPr>
              <p:cNvSpPr txBox="1"/>
              <p:nvPr/>
            </p:nvSpPr>
            <p:spPr>
              <a:xfrm>
                <a:off x="4648201" y="4238450"/>
                <a:ext cx="2749151" cy="76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𝑑𝑓</m:t>
                          </m:r>
                        </m:num>
                        <m:den>
                          <m:r>
                            <a:rPr lang="en-US" sz="2600" i="1">
                              <a:latin typeface="Cambria Math" panose="02040503050406030204" pitchFamily="18" charset="0"/>
                            </a:rPr>
                            <m:t>𝑑𝑥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m:t>
                          </m:r>
                          <m:r>
                            <a:rPr lang="en-US" sz="2600" i="1">
                              <a:latin typeface="Cambria Math" panose="02040503050406030204" pitchFamily="18" charset="0"/>
                            </a:rPr>
                            <m:t>𝑢</m:t>
                          </m:r>
                        </m:num>
                        <m:den>
                          <m:r>
                            <a:rPr lang="en-US" sz="2600" i="1">
                              <a:latin typeface="Cambria Math" panose="02040503050406030204" pitchFamily="18" charset="0"/>
                            </a:rPr>
                            <m:t>𝑑</m:t>
                          </m:r>
                          <m:r>
                            <a:rPr lang="en-US" sz="2600" i="1">
                              <a:latin typeface="Cambria Math" panose="02040503050406030204" pitchFamily="18" charset="0"/>
                            </a:rPr>
                            <m:t>𝑣</m:t>
                          </m:r>
                        </m:den>
                      </m:f>
                      <m:r>
                        <a:rPr lang="en-US" sz="2600" i="1">
                          <a:latin typeface="Cambria Math" panose="02040503050406030204" pitchFamily="18" charset="0"/>
                        </a:rPr>
                        <m:t> </m:t>
                      </m:r>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m:t>
                          </m:r>
                          <m:r>
                            <a:rPr lang="en-US" sz="2600" i="1">
                              <a:latin typeface="Cambria Math" panose="02040503050406030204" pitchFamily="18" charset="0"/>
                            </a:rPr>
                            <m:t>𝑣</m:t>
                          </m:r>
                        </m:num>
                        <m:den>
                          <m:r>
                            <a:rPr lang="en-US" sz="2600" i="1">
                              <a:latin typeface="Cambria Math" panose="02040503050406030204" pitchFamily="18" charset="0"/>
                            </a:rPr>
                            <m:t>𝑑</m:t>
                          </m:r>
                          <m:r>
                            <a:rPr lang="en-US" sz="2600" i="1">
                              <a:latin typeface="Cambria Math" panose="02040503050406030204" pitchFamily="18" charset="0"/>
                            </a:rPr>
                            <m:t>𝑤</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m:t>
                          </m:r>
                          <m:r>
                            <a:rPr lang="en-US" sz="2600" i="1">
                              <a:latin typeface="Cambria Math" panose="02040503050406030204" pitchFamily="18" charset="0"/>
                            </a:rPr>
                            <m:t>𝑤</m:t>
                          </m:r>
                        </m:num>
                        <m:den>
                          <m:r>
                            <a:rPr lang="en-US" sz="2600" i="1">
                              <a:latin typeface="Cambria Math" panose="02040503050406030204" pitchFamily="18" charset="0"/>
                            </a:rPr>
                            <m:t>𝑑</m:t>
                          </m:r>
                          <m:r>
                            <a:rPr lang="en-US" sz="2600" i="1">
                              <a:latin typeface="Cambria Math" panose="02040503050406030204" pitchFamily="18" charset="0"/>
                            </a:rPr>
                            <m:t>𝑥</m:t>
                          </m:r>
                        </m:den>
                      </m:f>
                    </m:oMath>
                  </m:oMathPara>
                </a14:m>
                <a:endParaRPr lang="en-US" sz="2600" dirty="0"/>
              </a:p>
            </p:txBody>
          </p:sp>
        </mc:Choice>
        <mc:Fallback>
          <p:sp>
            <p:nvSpPr>
              <p:cNvPr id="7" name="TextBox 6">
                <a:extLst>
                  <a:ext uri="{FF2B5EF4-FFF2-40B4-BE49-F238E27FC236}">
                    <a16:creationId xmlns:a16="http://schemas.microsoft.com/office/drawing/2014/main" id="{C81A7976-4089-6249-8103-79EB62FB22E4}"/>
                  </a:ext>
                </a:extLst>
              </p:cNvPr>
              <p:cNvSpPr txBox="1">
                <a:spLocks noRot="1" noChangeAspect="1" noMove="1" noResize="1" noEditPoints="1" noAdjustHandles="1" noChangeArrowheads="1" noChangeShapeType="1" noTextEdit="1"/>
              </p:cNvSpPr>
              <p:nvPr/>
            </p:nvSpPr>
            <p:spPr>
              <a:xfrm>
                <a:off x="4648201" y="4238450"/>
                <a:ext cx="2749151" cy="760849"/>
              </a:xfrm>
              <a:prstGeom prst="rect">
                <a:avLst/>
              </a:prstGeom>
              <a:blipFill>
                <a:blip r:embed="rId4"/>
                <a:stretch>
                  <a:fillRect l="-4147" t="-4918" r="-2304" b="-14754"/>
                </a:stretch>
              </a:blipFill>
            </p:spPr>
            <p:txBody>
              <a:bodyPr/>
              <a:lstStyle/>
              <a:p>
                <a:r>
                  <a:rPr lang="en-US">
                    <a:noFill/>
                  </a:rPr>
                  <a:t> </a:t>
                </a:r>
              </a:p>
            </p:txBody>
          </p:sp>
        </mc:Fallback>
      </mc:AlternateContent>
    </p:spTree>
    <p:extLst>
      <p:ext uri="{BB962C8B-B14F-4D97-AF65-F5344CB8AC3E}">
        <p14:creationId xmlns:p14="http://schemas.microsoft.com/office/powerpoint/2010/main" val="80766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2549CA9C-22E3-F746-832E-E0010A980230}"/>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p:sp>
            <p:nvSpPr>
              <p:cNvPr id="13" name="Rectangle 12">
                <a:extLst>
                  <a:ext uri="{FF2B5EF4-FFF2-40B4-BE49-F238E27FC236}">
                    <a16:creationId xmlns:a16="http://schemas.microsoft.com/office/drawing/2014/main" id="{2549CA9C-22E3-F746-832E-E0010A980230}"/>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4"/>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1972711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998F4E8C-7C07-8341-A08C-DF589B21B66E}"/>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p:sp>
            <p:nvSpPr>
              <p:cNvPr id="16" name="Rectangle 15">
                <a:extLst>
                  <a:ext uri="{FF2B5EF4-FFF2-40B4-BE49-F238E27FC236}">
                    <a16:creationId xmlns:a16="http://schemas.microsoft.com/office/drawing/2014/main" id="{998F4E8C-7C07-8341-A08C-DF589B21B66E}"/>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734154D9-B5E3-D648-BF88-338186420E75}"/>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p:sp>
            <p:nvSpPr>
              <p:cNvPr id="19" name="Rectangle 18">
                <a:extLst>
                  <a:ext uri="{FF2B5EF4-FFF2-40B4-BE49-F238E27FC236}">
                    <a16:creationId xmlns:a16="http://schemas.microsoft.com/office/drawing/2014/main" id="{734154D9-B5E3-D648-BF88-338186420E75}"/>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691F45F3-60C5-B545-943B-3E28AE8F3E2C}"/>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p:sp>
            <p:nvSpPr>
              <p:cNvPr id="15" name="Rectangle 14">
                <a:extLst>
                  <a:ext uri="{FF2B5EF4-FFF2-40B4-BE49-F238E27FC236}">
                    <a16:creationId xmlns:a16="http://schemas.microsoft.com/office/drawing/2014/main" id="{691F45F3-60C5-B545-943B-3E28AE8F3E2C}"/>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6"/>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2168160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6F7B07E6-48B2-0245-BB53-9A66FD1200A9}"/>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p:sp>
            <p:nvSpPr>
              <p:cNvPr id="21" name="Rectangle 20">
                <a:extLst>
                  <a:ext uri="{FF2B5EF4-FFF2-40B4-BE49-F238E27FC236}">
                    <a16:creationId xmlns:a16="http://schemas.microsoft.com/office/drawing/2014/main" id="{6F7B07E6-48B2-0245-BB53-9A66FD1200A9}"/>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5DF47069-08D2-1149-8A25-99B552DEB6C4}"/>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p:sp>
            <p:nvSpPr>
              <p:cNvPr id="22" name="Rectangle 21">
                <a:extLst>
                  <a:ext uri="{FF2B5EF4-FFF2-40B4-BE49-F238E27FC236}">
                    <a16:creationId xmlns:a16="http://schemas.microsoft.com/office/drawing/2014/main" id="{5DF47069-08D2-1149-8A25-99B552DEB6C4}"/>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ABA9ADCF-1E12-F940-9C0B-886BF156D2EF}"/>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p:sp>
            <p:nvSpPr>
              <p:cNvPr id="23" name="Rectangle 22">
                <a:extLst>
                  <a:ext uri="{FF2B5EF4-FFF2-40B4-BE49-F238E27FC236}">
                    <a16:creationId xmlns:a16="http://schemas.microsoft.com/office/drawing/2014/main" id="{ABA9ADCF-1E12-F940-9C0B-886BF156D2EF}"/>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6"/>
                <a:stretch>
                  <a:fillRect b="-61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64DE408A-FEE7-CA45-980B-7718D7360AFC}"/>
                  </a:ext>
                </a:extLst>
              </p:cNvPr>
              <p:cNvSpPr/>
              <p:nvPr/>
            </p:nvSpPr>
            <p:spPr>
              <a:xfrm>
                <a:off x="5522545" y="2667896"/>
                <a:ext cx="1707583"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r>
                        <a:rPr lang="en-US" i="1">
                          <a:latin typeface="Cambria Math" panose="02040503050406030204" pitchFamily="18" charset="0"/>
                          <a:ea typeface="Cambria Math" panose="02040503050406030204" pitchFamily="18" charset="0"/>
                        </a:rPr>
                        <m:t>=1</m:t>
                      </m:r>
                    </m:oMath>
                  </m:oMathPara>
                </a14:m>
                <a:endParaRPr lang="en-US" dirty="0"/>
              </a:p>
            </p:txBody>
          </p:sp>
        </mc:Choice>
        <mc:Fallback>
          <p:sp>
            <p:nvSpPr>
              <p:cNvPr id="24" name="Rectangle 23">
                <a:extLst>
                  <a:ext uri="{FF2B5EF4-FFF2-40B4-BE49-F238E27FC236}">
                    <a16:creationId xmlns:a16="http://schemas.microsoft.com/office/drawing/2014/main" id="{64DE408A-FEE7-CA45-980B-7718D7360AFC}"/>
                  </a:ext>
                </a:extLst>
              </p:cNvPr>
              <p:cNvSpPr>
                <a:spLocks noRot="1" noChangeAspect="1" noMove="1" noResize="1" noEditPoints="1" noAdjustHandles="1" noChangeArrowheads="1" noChangeShapeType="1" noTextEdit="1"/>
              </p:cNvSpPr>
              <p:nvPr/>
            </p:nvSpPr>
            <p:spPr>
              <a:xfrm>
                <a:off x="5522545" y="2667896"/>
                <a:ext cx="1707583" cy="619016"/>
              </a:xfrm>
              <a:prstGeom prst="rect">
                <a:avLst/>
              </a:prstGeom>
              <a:blipFill>
                <a:blip r:embed="rId7"/>
                <a:stretch>
                  <a:fillRect b="-61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DBDFEE9B-5B4D-6946-B3A0-93DED804D20E}"/>
                  </a:ext>
                </a:extLst>
              </p:cNvPr>
              <p:cNvSpPr/>
              <p:nvPr/>
            </p:nvSpPr>
            <p:spPr>
              <a:xfrm>
                <a:off x="5108221" y="4203674"/>
                <a:ext cx="935769"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=2</m:t>
                      </m:r>
                    </m:oMath>
                  </m:oMathPara>
                </a14:m>
                <a:endParaRPr lang="en-US" dirty="0"/>
              </a:p>
            </p:txBody>
          </p:sp>
        </mc:Choice>
        <mc:Fallback>
          <p:sp>
            <p:nvSpPr>
              <p:cNvPr id="25" name="Rectangle 24">
                <a:extLst>
                  <a:ext uri="{FF2B5EF4-FFF2-40B4-BE49-F238E27FC236}">
                    <a16:creationId xmlns:a16="http://schemas.microsoft.com/office/drawing/2014/main" id="{DBDFEE9B-5B4D-6946-B3A0-93DED804D20E}"/>
                  </a:ext>
                </a:extLst>
              </p:cNvPr>
              <p:cNvSpPr>
                <a:spLocks noRot="1" noChangeAspect="1" noMove="1" noResize="1" noEditPoints="1" noAdjustHandles="1" noChangeArrowheads="1" noChangeShapeType="1" noTextEdit="1"/>
              </p:cNvSpPr>
              <p:nvPr/>
            </p:nvSpPr>
            <p:spPr>
              <a:xfrm>
                <a:off x="5108221" y="4203674"/>
                <a:ext cx="935769" cy="619016"/>
              </a:xfrm>
              <a:prstGeom prst="rect">
                <a:avLst/>
              </a:prstGeom>
              <a:blipFill>
                <a:blip r:embed="rId8"/>
                <a:stretch>
                  <a:fillRect b="-61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566EA9AB-BCC1-9E4B-9127-7A4CFC5FED4F}"/>
                  </a:ext>
                </a:extLst>
              </p:cNvPr>
              <p:cNvSpPr/>
              <p:nvPr/>
            </p:nvSpPr>
            <p:spPr>
              <a:xfrm>
                <a:off x="8151998" y="4695390"/>
                <a:ext cx="2150000" cy="8960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a:p>
                <a:r>
                  <a:rPr lang="en-US" dirty="0"/>
                  <a:t> </a:t>
                </a:r>
              </a:p>
            </p:txBody>
          </p:sp>
        </mc:Choice>
        <mc:Fallback>
          <p:sp>
            <p:nvSpPr>
              <p:cNvPr id="26" name="Rectangle 25">
                <a:extLst>
                  <a:ext uri="{FF2B5EF4-FFF2-40B4-BE49-F238E27FC236}">
                    <a16:creationId xmlns:a16="http://schemas.microsoft.com/office/drawing/2014/main" id="{566EA9AB-BCC1-9E4B-9127-7A4CFC5FED4F}"/>
                  </a:ext>
                </a:extLst>
              </p:cNvPr>
              <p:cNvSpPr>
                <a:spLocks noRot="1" noChangeAspect="1" noMove="1" noResize="1" noEditPoints="1" noAdjustHandles="1" noChangeArrowheads="1" noChangeShapeType="1" noTextEdit="1"/>
              </p:cNvSpPr>
              <p:nvPr/>
            </p:nvSpPr>
            <p:spPr>
              <a:xfrm>
                <a:off x="8151998" y="4695390"/>
                <a:ext cx="2150000" cy="89607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228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Backward pass</a:t>
            </a:r>
          </a:p>
        </p:txBody>
      </p:sp>
      <p:pic>
        <p:nvPicPr>
          <p:cNvPr id="4" name="Picture 3"/>
          <p:cNvPicPr>
            <a:picLocks noChangeAspect="1"/>
          </p:cNvPicPr>
          <p:nvPr/>
        </p:nvPicPr>
        <p:blipFill>
          <a:blip r:embed="rId3"/>
          <a:stretch>
            <a:fillRect/>
          </a:stretch>
        </p:blipFill>
        <p:spPr>
          <a:xfrm>
            <a:off x="2514600" y="1765070"/>
            <a:ext cx="7239000" cy="4815082"/>
          </a:xfrm>
          <a:prstGeom prst="rect">
            <a:avLst/>
          </a:prstGeom>
        </p:spPr>
      </p:pic>
    </p:spTree>
    <p:extLst>
      <p:ext uri="{BB962C8B-B14F-4D97-AF65-F5344CB8AC3E}">
        <p14:creationId xmlns:p14="http://schemas.microsoft.com/office/powerpoint/2010/main" val="2440647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Computation Graph for a NN</a:t>
            </a:r>
          </a:p>
        </p:txBody>
      </p:sp>
      <p:pic>
        <p:nvPicPr>
          <p:cNvPr id="5" name="Picture 4"/>
          <p:cNvPicPr>
            <a:picLocks noChangeAspect="1"/>
          </p:cNvPicPr>
          <p:nvPr/>
        </p:nvPicPr>
        <p:blipFill>
          <a:blip r:embed="rId3"/>
          <a:stretch>
            <a:fillRect/>
          </a:stretch>
        </p:blipFill>
        <p:spPr>
          <a:xfrm>
            <a:off x="2374669" y="1907457"/>
            <a:ext cx="7935478" cy="3821687"/>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C6B7710-CF07-3A48-84F8-208467F0A6DD}"/>
                  </a:ext>
                </a:extLst>
              </p:cNvPr>
              <p:cNvSpPr txBox="1"/>
              <p:nvPr/>
            </p:nvSpPr>
            <p:spPr>
              <a:xfrm>
                <a:off x="7617655" y="4724401"/>
                <a:ext cx="2821745" cy="167045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[1]</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[1]</m:t>
                          </m:r>
                        </m:sup>
                      </m:sSup>
                      <m:r>
                        <a:rPr lang="en-US" sz="2000" i="1">
                          <a:latin typeface="Cambria Math" panose="02040503050406030204" pitchFamily="18" charset="0"/>
                        </a:rPr>
                        <m:t> </m:t>
                      </m:r>
                      <m:r>
                        <a:rPr lang="en-US" sz="2000" b="1">
                          <a:latin typeface="Cambria Math" panose="02040503050406030204" pitchFamily="18" charset="0"/>
                        </a:rPr>
                        <m:t>𝐱</m:t>
                      </m:r>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[1]</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i="1">
                          <a:latin typeface="Cambria Math" panose="02040503050406030204" pitchFamily="18" charset="0"/>
                        </a:rPr>
                        <m:t>=</m:t>
                      </m:r>
                      <m:r>
                        <m:rPr>
                          <m:sty m:val="p"/>
                        </m:rPr>
                        <a:rPr lang="en-US" sz="2000">
                          <a:latin typeface="Cambria Math" panose="02040503050406030204" pitchFamily="18" charset="0"/>
                        </a:rPr>
                        <m:t>ReLU</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1</m:t>
                                  </m:r>
                                </m:e>
                              </m:d>
                            </m:sup>
                          </m:sSup>
                        </m:e>
                      </m:d>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r>
                            <a:rPr lang="en-US" sz="2000" i="1">
                              <a:latin typeface="Cambria Math" panose="02040503050406030204" pitchFamily="18" charset="0"/>
                            </a:rPr>
                            <m:t>2</m:t>
                          </m:r>
                          <m:r>
                            <a:rPr lang="en-US" sz="2000" i="1">
                              <a:latin typeface="Cambria Math" panose="02040503050406030204" pitchFamily="18" charset="0"/>
                            </a:rPr>
                            <m:t>]</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m:t>
                          </m:r>
                          <m:r>
                            <a:rPr lang="en-US" sz="2000" i="1">
                              <a:latin typeface="Cambria Math" panose="02040503050406030204" pitchFamily="18" charset="0"/>
                            </a:rPr>
                            <m:t>2</m:t>
                          </m:r>
                          <m:r>
                            <a:rPr lang="en-US" sz="2000" i="1">
                              <a:latin typeface="Cambria Math" panose="02040503050406030204" pitchFamily="18" charset="0"/>
                            </a:rPr>
                            <m:t>]</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m:t>
                          </m:r>
                          <m:r>
                            <a:rPr lang="en-US" sz="2000" i="1">
                              <a:latin typeface="Cambria Math" panose="02040503050406030204" pitchFamily="18" charset="0"/>
                            </a:rPr>
                            <m:t>2</m:t>
                          </m:r>
                          <m:r>
                            <a:rPr lang="en-US" sz="2000" i="1">
                              <a:latin typeface="Cambria Math" panose="02040503050406030204" pitchFamily="18" charset="0"/>
                            </a:rPr>
                            <m:t>]</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m:t>
                          </m:r>
                          <m:r>
                            <a:rPr lang="en-US" sz="2000" i="1">
                              <a:latin typeface="Cambria Math" panose="02040503050406030204" pitchFamily="18" charset="0"/>
                            </a:rPr>
                            <m:t>2</m:t>
                          </m:r>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𝜎</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2</m:t>
                                  </m:r>
                                </m:e>
                              </m:d>
                            </m:sup>
                          </m:sSup>
                        </m:e>
                      </m:d>
                    </m:oMath>
                  </m:oMathPara>
                </a14:m>
                <a:endParaRPr lang="en-US" sz="2000" i="1" dirty="0">
                  <a:latin typeface="Cambria Math" panose="02040503050406030204" pitchFamily="18" charset="0"/>
                </a:endParaRPr>
              </a:p>
              <a:p>
                <a:pPr algn="ct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 </m:t>
                        </m:r>
                        <m:r>
                          <a:rPr lang="en-US" sz="2000" i="1">
                            <a:latin typeface="Cambria Math" panose="02040503050406030204" pitchFamily="18" charset="0"/>
                          </a:rPr>
                          <m:t>𝑦</m:t>
                        </m:r>
                      </m:e>
                    </m:acc>
                    <m:r>
                      <a:rPr lang="en-US" sz="2000" i="1">
                        <a:latin typeface="Cambria Math" panose="02040503050406030204" pitchFamily="18" charset="0"/>
                      </a:rPr>
                      <m:t>=</m:t>
                    </m:r>
                  </m:oMath>
                </a14:m>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[2]</m:t>
                        </m:r>
                      </m:sup>
                    </m:sSup>
                  </m:oMath>
                </a14:m>
                <a:endParaRPr lang="en-US" sz="2000" b="1" dirty="0"/>
              </a:p>
            </p:txBody>
          </p:sp>
        </mc:Choice>
        <mc:Fallback>
          <p:sp>
            <p:nvSpPr>
              <p:cNvPr id="3" name="TextBox 2">
                <a:extLst>
                  <a:ext uri="{FF2B5EF4-FFF2-40B4-BE49-F238E27FC236}">
                    <a16:creationId xmlns:a16="http://schemas.microsoft.com/office/drawing/2014/main" id="{0C6B7710-CF07-3A48-84F8-208467F0A6DD}"/>
                  </a:ext>
                </a:extLst>
              </p:cNvPr>
              <p:cNvSpPr txBox="1">
                <a:spLocks noRot="1" noChangeAspect="1" noMove="1" noResize="1" noEditPoints="1" noAdjustHandles="1" noChangeArrowheads="1" noChangeShapeType="1" noTextEdit="1"/>
              </p:cNvSpPr>
              <p:nvPr/>
            </p:nvSpPr>
            <p:spPr>
              <a:xfrm>
                <a:off x="7617655" y="4724401"/>
                <a:ext cx="2821745" cy="1670457"/>
              </a:xfrm>
              <a:prstGeom prst="rect">
                <a:avLst/>
              </a:prstGeom>
              <a:blipFill>
                <a:blip r:embed="rId4"/>
                <a:stretch>
                  <a:fillRect t="-758" b="-6061"/>
                </a:stretch>
              </a:blipFill>
            </p:spPr>
            <p:txBody>
              <a:bodyPr/>
              <a:lstStyle/>
              <a:p>
                <a:r>
                  <a:rPr lang="en-US">
                    <a:noFill/>
                  </a:rPr>
                  <a:t> </a:t>
                </a:r>
              </a:p>
            </p:txBody>
          </p:sp>
        </mc:Fallback>
      </mc:AlternateContent>
    </p:spTree>
    <p:extLst>
      <p:ext uri="{BB962C8B-B14F-4D97-AF65-F5344CB8AC3E}">
        <p14:creationId xmlns:p14="http://schemas.microsoft.com/office/powerpoint/2010/main" val="596498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 A brain-inspired metaphor</a:t>
            </a:r>
          </a:p>
        </p:txBody>
      </p:sp>
      <p:pic>
        <p:nvPicPr>
          <p:cNvPr id="6" name="Picture 5"/>
          <p:cNvPicPr>
            <a:picLocks noChangeAspect="1"/>
          </p:cNvPicPr>
          <p:nvPr/>
        </p:nvPicPr>
        <p:blipFill>
          <a:blip r:embed="rId2"/>
          <a:stretch>
            <a:fillRect/>
          </a:stretch>
        </p:blipFill>
        <p:spPr>
          <a:xfrm>
            <a:off x="1718928" y="1905000"/>
            <a:ext cx="8799865" cy="4559300"/>
          </a:xfrm>
          <a:prstGeom prst="rect">
            <a:avLst/>
          </a:prstGeom>
        </p:spPr>
      </p:pic>
    </p:spTree>
    <p:extLst>
      <p:ext uri="{BB962C8B-B14F-4D97-AF65-F5344CB8AC3E}">
        <p14:creationId xmlns:p14="http://schemas.microsoft.com/office/powerpoint/2010/main" val="1325980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single neuron</a:t>
            </a:r>
          </a:p>
        </p:txBody>
      </p:sp>
      <p:pic>
        <p:nvPicPr>
          <p:cNvPr id="3" name="Picture 2"/>
          <p:cNvPicPr>
            <a:picLocks noChangeAspect="1"/>
          </p:cNvPicPr>
          <p:nvPr/>
        </p:nvPicPr>
        <p:blipFill>
          <a:blip r:embed="rId3"/>
          <a:stretch>
            <a:fillRect/>
          </a:stretch>
        </p:blipFill>
        <p:spPr>
          <a:xfrm>
            <a:off x="2743200" y="2133600"/>
            <a:ext cx="3733800" cy="4044950"/>
          </a:xfrm>
          <a:prstGeom prst="rect">
            <a:avLst/>
          </a:prstGeom>
        </p:spPr>
      </p:pic>
      <p:pic>
        <p:nvPicPr>
          <p:cNvPr id="5" name="Picture 4"/>
          <p:cNvPicPr>
            <a:picLocks noChangeAspect="1"/>
          </p:cNvPicPr>
          <p:nvPr/>
        </p:nvPicPr>
        <p:blipFill>
          <a:blip r:embed="rId4"/>
          <a:stretch>
            <a:fillRect/>
          </a:stretch>
        </p:blipFill>
        <p:spPr>
          <a:xfrm flipV="1">
            <a:off x="7239000" y="1524000"/>
            <a:ext cx="2374900" cy="4382412"/>
          </a:xfrm>
          <a:prstGeom prst="rect">
            <a:avLst/>
          </a:prstGeom>
        </p:spPr>
      </p:pic>
    </p:spTree>
    <p:extLst>
      <p:ext uri="{BB962C8B-B14F-4D97-AF65-F5344CB8AC3E}">
        <p14:creationId xmlns:p14="http://schemas.microsoft.com/office/powerpoint/2010/main" val="1248839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pic>
        <p:nvPicPr>
          <p:cNvPr id="6" name="Picture 5"/>
          <p:cNvPicPr>
            <a:picLocks noChangeAspect="1"/>
          </p:cNvPicPr>
          <p:nvPr/>
        </p:nvPicPr>
        <p:blipFill>
          <a:blip r:embed="rId3"/>
          <a:stretch>
            <a:fillRect/>
          </a:stretch>
        </p:blipFill>
        <p:spPr>
          <a:xfrm>
            <a:off x="2133600" y="2324100"/>
            <a:ext cx="3713554" cy="3962400"/>
          </a:xfrm>
          <a:prstGeom prst="rect">
            <a:avLst/>
          </a:prstGeom>
        </p:spPr>
      </p:pic>
      <p:pic>
        <p:nvPicPr>
          <p:cNvPr id="7" name="Picture 6"/>
          <p:cNvPicPr>
            <a:picLocks noChangeAspect="1"/>
          </p:cNvPicPr>
          <p:nvPr/>
        </p:nvPicPr>
        <p:blipFill>
          <a:blip r:embed="rId4"/>
          <a:stretch>
            <a:fillRect/>
          </a:stretch>
        </p:blipFill>
        <p:spPr>
          <a:xfrm>
            <a:off x="5963864" y="2895600"/>
            <a:ext cx="4704136" cy="2712764"/>
          </a:xfrm>
          <a:prstGeom prst="rect">
            <a:avLst/>
          </a:prstGeom>
        </p:spPr>
      </p:pic>
    </p:spTree>
    <p:extLst>
      <p:ext uri="{BB962C8B-B14F-4D97-AF65-F5344CB8AC3E}">
        <p14:creationId xmlns:p14="http://schemas.microsoft.com/office/powerpoint/2010/main" val="839658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 -&gt; 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Like the Perceptron, logistic regression uses a vector of </a:t>
                </a:r>
                <a:r>
                  <a:rPr lang="en-US" b="1" dirty="0"/>
                  <a:t>weights</a:t>
                </a:r>
                <a:r>
                  <a:rPr lang="en-US" dirty="0"/>
                  <a:t> and a </a:t>
                </a:r>
                <a:r>
                  <a:rPr lang="en-US" b="1" dirty="0"/>
                  <a:t>bias term</a:t>
                </a:r>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e>
                      </m:nary>
                    </m:oMath>
                  </m:oMathPara>
                </a14:m>
                <a:endParaRPr lang="en-US" dirty="0"/>
              </a:p>
              <a:p>
                <a:r>
                  <a:rPr lang="en-US" dirty="0"/>
                  <a:t>This can also be written as a dot product:</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oMath>
                  </m:oMathPara>
                </a14:m>
                <a:endParaRPr lang="en-US" dirty="0"/>
              </a:p>
              <a:p>
                <a:r>
                  <a:rPr lang="en-US" dirty="0"/>
                  <a:t>Instead of outputting z directly, logistic regression transforms it with the sigmoid function </a:t>
                </a:r>
                <a:r>
                  <a:rPr lang="el-GR" dirty="0"/>
                  <a:t>σ(</a:t>
                </a:r>
                <a:r>
                  <a:rPr lang="en-US" dirty="0"/>
                  <a:t>z).</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725"/>
                </a:stretch>
              </a:blipFill>
            </p:spPr>
            <p:txBody>
              <a:bodyPr/>
              <a:lstStyle/>
              <a:p>
                <a:r>
                  <a:rPr lang="en-US">
                    <a:noFill/>
                  </a:rPr>
                  <a:t> </a:t>
                </a:r>
              </a:p>
            </p:txBody>
          </p:sp>
        </mc:Fallback>
      </mc:AlternateContent>
    </p:spTree>
    <p:extLst>
      <p:ext uri="{BB962C8B-B14F-4D97-AF65-F5344CB8AC3E}">
        <p14:creationId xmlns:p14="http://schemas.microsoft.com/office/powerpoint/2010/main" val="3950938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Perceptron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1769" y="1905001"/>
            <a:ext cx="5368465" cy="354687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174" y="1985141"/>
            <a:ext cx="1485900" cy="405634"/>
          </a:xfrm>
          <a:prstGeom prst="rect">
            <a:avLst/>
          </a:prstGeom>
        </p:spPr>
      </p:pic>
      <p:pic>
        <p:nvPicPr>
          <p:cNvPr id="6" name="Content Placeholder 3"/>
          <p:cNvPicPr>
            <a:picLocks noChangeAspect="1"/>
          </p:cNvPicPr>
          <p:nvPr/>
        </p:nvPicPr>
        <p:blipFill>
          <a:blip r:embed="rId4"/>
          <a:stretch>
            <a:fillRect/>
          </a:stretch>
        </p:blipFill>
        <p:spPr bwMode="auto">
          <a:xfrm>
            <a:off x="6792156" y="2929276"/>
            <a:ext cx="3827391" cy="940561"/>
          </a:xfrm>
          <a:prstGeom prst="rect">
            <a:avLst/>
          </a:prstGeom>
          <a:noFill/>
          <a:ln w="9525">
            <a:noFill/>
            <a:miter lim="800000"/>
            <a:headEnd/>
            <a:tailEnd/>
          </a:ln>
        </p:spPr>
      </p:pic>
    </p:spTree>
    <p:extLst>
      <p:ext uri="{BB962C8B-B14F-4D97-AF65-F5344CB8AC3E}">
        <p14:creationId xmlns:p14="http://schemas.microsoft.com/office/powerpoint/2010/main" val="3991111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neurons</a:t>
            </a:r>
          </a:p>
        </p:txBody>
      </p:sp>
      <p:sp>
        <p:nvSpPr>
          <p:cNvPr id="3" name="Content Placeholder 2"/>
          <p:cNvSpPr>
            <a:spLocks noGrp="1"/>
          </p:cNvSpPr>
          <p:nvPr>
            <p:ph idx="1"/>
          </p:nvPr>
        </p:nvSpPr>
        <p:spPr/>
        <p:txBody>
          <a:bodyPr/>
          <a:lstStyle/>
          <a:p>
            <a:r>
              <a:rPr lang="en-US"/>
              <a:t>Problem: a small change in the weights or bias of any single perceptron in the network can causes the output to completely flip from 0 to 1.</a:t>
            </a:r>
          </a:p>
          <a:p>
            <a:r>
              <a:rPr lang="en-US"/>
              <a:t>Solution: sigmoid neuron</a:t>
            </a:r>
          </a:p>
        </p:txBody>
      </p:sp>
      <p:pic>
        <p:nvPicPr>
          <p:cNvPr id="5" name="Picture 4"/>
          <p:cNvPicPr>
            <a:picLocks noChangeAspect="1"/>
          </p:cNvPicPr>
          <p:nvPr/>
        </p:nvPicPr>
        <p:blipFill>
          <a:blip r:embed="rId3"/>
          <a:stretch>
            <a:fillRect/>
          </a:stretch>
        </p:blipFill>
        <p:spPr>
          <a:xfrm>
            <a:off x="2609850" y="3943350"/>
            <a:ext cx="2667000" cy="1314450"/>
          </a:xfrm>
          <a:prstGeom prst="rect">
            <a:avLst/>
          </a:prstGeom>
        </p:spPr>
      </p:pic>
      <p:sp>
        <p:nvSpPr>
          <p:cNvPr id="6" name="TextBox 5"/>
          <p:cNvSpPr txBox="1"/>
          <p:nvPr/>
        </p:nvSpPr>
        <p:spPr>
          <a:xfrm>
            <a:off x="3238500" y="4926014"/>
            <a:ext cx="1657350" cy="715581"/>
          </a:xfrm>
          <a:prstGeom prst="rect">
            <a:avLst/>
          </a:prstGeom>
          <a:noFill/>
        </p:spPr>
        <p:txBody>
          <a:bodyPr wrap="square" rtlCol="0">
            <a:spAutoFit/>
          </a:bodyPr>
          <a:lstStyle/>
          <a:p>
            <a:r>
              <a:rPr lang="en-US" sz="1350"/>
              <a:t>Same weights and bias as perceptron</a:t>
            </a:r>
          </a:p>
        </p:txBody>
      </p:sp>
      <p:sp>
        <p:nvSpPr>
          <p:cNvPr id="7" name="TextBox 6"/>
          <p:cNvSpPr txBox="1"/>
          <p:nvPr/>
        </p:nvSpPr>
        <p:spPr>
          <a:xfrm>
            <a:off x="1809750" y="5398996"/>
            <a:ext cx="1600200" cy="507831"/>
          </a:xfrm>
          <a:prstGeom prst="rect">
            <a:avLst/>
          </a:prstGeom>
          <a:noFill/>
        </p:spPr>
        <p:txBody>
          <a:bodyPr wrap="square" rtlCol="0">
            <a:spAutoFit/>
          </a:bodyPr>
          <a:lstStyle/>
          <a:p>
            <a:r>
              <a:rPr lang="en-US" sz="1350"/>
              <a:t>Inputs: any real-valued number</a:t>
            </a:r>
          </a:p>
        </p:txBody>
      </p:sp>
      <p:sp>
        <p:nvSpPr>
          <p:cNvPr id="8" name="TextBox 7"/>
          <p:cNvSpPr txBox="1"/>
          <p:nvPr/>
        </p:nvSpPr>
        <p:spPr>
          <a:xfrm>
            <a:off x="5052732" y="4683639"/>
            <a:ext cx="1657350" cy="507831"/>
          </a:xfrm>
          <a:prstGeom prst="rect">
            <a:avLst/>
          </a:prstGeom>
          <a:noFill/>
        </p:spPr>
        <p:txBody>
          <a:bodyPr wrap="square" rtlCol="0">
            <a:spAutoFit/>
          </a:bodyPr>
          <a:lstStyle/>
          <a:p>
            <a:r>
              <a:rPr lang="en-US" sz="1350"/>
              <a:t>Output is no longer just 1 or 0.</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0050" y="4251764"/>
            <a:ext cx="1371600" cy="3925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1" y="4926011"/>
            <a:ext cx="1971675" cy="788670"/>
          </a:xfrm>
          <a:prstGeom prst="rect">
            <a:avLst/>
          </a:prstGeom>
        </p:spPr>
      </p:pic>
      <p:sp>
        <p:nvSpPr>
          <p:cNvPr id="11" name="Rectangle 10"/>
          <p:cNvSpPr/>
          <p:nvPr/>
        </p:nvSpPr>
        <p:spPr>
          <a:xfrm>
            <a:off x="7181851" y="4309537"/>
            <a:ext cx="872355" cy="300082"/>
          </a:xfrm>
          <a:prstGeom prst="rect">
            <a:avLst/>
          </a:prstGeom>
        </p:spPr>
        <p:txBody>
          <a:bodyPr wrap="none">
            <a:spAutoFit/>
          </a:bodyPr>
          <a:lstStyle/>
          <a:p>
            <a:r>
              <a:rPr lang="en-US" sz="1350"/>
              <a:t>output =</a:t>
            </a:r>
          </a:p>
        </p:txBody>
      </p:sp>
      <p:sp>
        <p:nvSpPr>
          <p:cNvPr id="12" name="Rectangle 11"/>
          <p:cNvSpPr/>
          <p:nvPr/>
        </p:nvSpPr>
        <p:spPr>
          <a:xfrm>
            <a:off x="7308477" y="4868316"/>
            <a:ext cx="1588897" cy="300082"/>
          </a:xfrm>
          <a:prstGeom prst="rect">
            <a:avLst/>
          </a:prstGeom>
        </p:spPr>
        <p:txBody>
          <a:bodyPr wrap="none">
            <a:spAutoFit/>
          </a:bodyPr>
          <a:lstStyle/>
          <a:p>
            <a:r>
              <a:rPr lang="en-US" sz="1350"/>
              <a:t>Sigmoid function:</a:t>
            </a:r>
          </a:p>
        </p:txBody>
      </p:sp>
      <p:pic>
        <p:nvPicPr>
          <p:cNvPr id="13" name="Content Placeholder 3"/>
          <p:cNvPicPr>
            <a:picLocks noChangeAspect="1"/>
          </p:cNvPicPr>
          <p:nvPr/>
        </p:nvPicPr>
        <p:blipFill>
          <a:blip r:embed="rId6"/>
          <a:stretch>
            <a:fillRect/>
          </a:stretch>
        </p:blipFill>
        <p:spPr bwMode="auto">
          <a:xfrm>
            <a:off x="6792156" y="2929276"/>
            <a:ext cx="3827391" cy="940561"/>
          </a:xfrm>
          <a:prstGeom prst="rect">
            <a:avLst/>
          </a:prstGeom>
          <a:noFill/>
          <a:ln w="9525">
            <a:noFill/>
            <a:miter lim="800000"/>
            <a:headEnd/>
            <a:tailEnd/>
          </a:ln>
        </p:spPr>
      </p:pic>
      <p:sp>
        <p:nvSpPr>
          <p:cNvPr id="14" name="Rectangle 13"/>
          <p:cNvSpPr/>
          <p:nvPr/>
        </p:nvSpPr>
        <p:spPr>
          <a:xfrm>
            <a:off x="6710083" y="2979848"/>
            <a:ext cx="1083951" cy="300082"/>
          </a:xfrm>
          <a:prstGeom prst="rect">
            <a:avLst/>
          </a:prstGeom>
        </p:spPr>
        <p:txBody>
          <a:bodyPr wrap="none">
            <a:spAutoFit/>
          </a:bodyPr>
          <a:lstStyle/>
          <a:p>
            <a:r>
              <a:rPr lang="en-US" sz="1350"/>
              <a:t>Perceptron</a:t>
            </a:r>
          </a:p>
        </p:txBody>
      </p:sp>
      <p:sp>
        <p:nvSpPr>
          <p:cNvPr id="15" name="Rectangle 14"/>
          <p:cNvSpPr/>
          <p:nvPr/>
        </p:nvSpPr>
        <p:spPr>
          <a:xfrm>
            <a:off x="6645646" y="4092076"/>
            <a:ext cx="1465466" cy="300082"/>
          </a:xfrm>
          <a:prstGeom prst="rect">
            <a:avLst/>
          </a:prstGeom>
        </p:spPr>
        <p:txBody>
          <a:bodyPr wrap="none">
            <a:spAutoFit/>
          </a:bodyPr>
          <a:lstStyle/>
          <a:p>
            <a:r>
              <a:rPr lang="en-US" sz="1350"/>
              <a:t>Sigmoid neuron</a:t>
            </a:r>
          </a:p>
        </p:txBody>
      </p:sp>
    </p:spTree>
    <p:extLst>
      <p:ext uri="{BB962C8B-B14F-4D97-AF65-F5344CB8AC3E}">
        <p14:creationId xmlns:p14="http://schemas.microsoft.com/office/powerpoint/2010/main" val="1642006573"/>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125</TotalTime>
  <Words>4231</Words>
  <Application>Microsoft Macintosh PowerPoint</Application>
  <PresentationFormat>Widescreen</PresentationFormat>
  <Paragraphs>256</Paragraphs>
  <Slides>36</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Arial</vt:lpstr>
      <vt:lpstr>Calibri</vt:lpstr>
      <vt:lpstr>Cambria</vt:lpstr>
      <vt:lpstr>Cambria Math</vt:lpstr>
      <vt:lpstr>CMMI10</vt:lpstr>
      <vt:lpstr>CMR10</vt:lpstr>
      <vt:lpstr>CMSY10</vt:lpstr>
      <vt:lpstr>NimbusRomNo9L</vt:lpstr>
      <vt:lpstr>Open Sans</vt:lpstr>
      <vt:lpstr>Open Sans SemiBold</vt:lpstr>
      <vt:lpstr>Office Theme</vt:lpstr>
      <vt:lpstr>Neural Networks</vt:lpstr>
      <vt:lpstr>Review: Perceptron</vt:lpstr>
      <vt:lpstr>Neural Networks</vt:lpstr>
      <vt:lpstr>Neural Networks: A brain-inspired metaphor</vt:lpstr>
      <vt:lpstr>A single neuron</vt:lpstr>
      <vt:lpstr>Neural networks</vt:lpstr>
      <vt:lpstr>Perceptron -&gt; Logistic Regression</vt:lpstr>
      <vt:lpstr>Perceptron</vt:lpstr>
      <vt:lpstr>Sigmoid neurons</vt:lpstr>
      <vt:lpstr>Sigmoid neuron</vt:lpstr>
      <vt:lpstr>Smoothness is crucial</vt:lpstr>
      <vt:lpstr>Activation Functions</vt:lpstr>
      <vt:lpstr>Activation Functions</vt:lpstr>
      <vt:lpstr>Feed-Forward Neural Network</vt:lpstr>
      <vt:lpstr>Equations for a feedforward network </vt:lpstr>
      <vt:lpstr>Equations for a feedforward network </vt:lpstr>
      <vt:lpstr>Equations for a feedforward network </vt:lpstr>
      <vt:lpstr>Equations for a feedforward network </vt:lpstr>
      <vt:lpstr>Review: Feed-Forward Neural Network</vt:lpstr>
      <vt:lpstr>Review: Feed-Forward Neural Network</vt:lpstr>
      <vt:lpstr>Review: Feed-Forward Neural Network</vt:lpstr>
      <vt:lpstr>Review: Feed-Forward Neural Network</vt:lpstr>
      <vt:lpstr>Review: Feed-Forward Neural Network</vt:lpstr>
      <vt:lpstr>Training Neural Nets</vt:lpstr>
      <vt:lpstr>Cross-Entropy Loss</vt:lpstr>
      <vt:lpstr>Cross-Entropy Loss</vt:lpstr>
      <vt:lpstr>Computing the gradient</vt:lpstr>
      <vt:lpstr>Computation Graphs</vt:lpstr>
      <vt:lpstr>Forward pass</vt:lpstr>
      <vt:lpstr>Backward differentiation</vt:lpstr>
      <vt:lpstr>Chain rule</vt:lpstr>
      <vt:lpstr>PowerPoint Presentation</vt:lpstr>
      <vt:lpstr>PowerPoint Presentation</vt:lpstr>
      <vt:lpstr>PowerPoint Presentation</vt:lpstr>
      <vt:lpstr>Backward pass</vt:lpstr>
      <vt:lpstr>Computation Graph for a NN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dc:title>
  <dc:creator>Callison-Burch, Christopher</dc:creator>
  <cp:lastModifiedBy>Callison-Burch, Christopher</cp:lastModifiedBy>
  <cp:revision>14</cp:revision>
  <dcterms:created xsi:type="dcterms:W3CDTF">2020-11-24T13:39:41Z</dcterms:created>
  <dcterms:modified xsi:type="dcterms:W3CDTF">2020-11-24T15:44:43Z</dcterms:modified>
</cp:coreProperties>
</file>